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5"/>
  </p:notesMasterIdLst>
  <p:sldIdLst>
    <p:sldId id="261" r:id="rId3"/>
    <p:sldId id="262" r:id="rId4"/>
    <p:sldId id="263" r:id="rId5"/>
    <p:sldId id="265" r:id="rId6"/>
    <p:sldId id="266" r:id="rId7"/>
    <p:sldId id="267" r:id="rId8"/>
    <p:sldId id="272" r:id="rId9"/>
    <p:sldId id="273" r:id="rId10"/>
    <p:sldId id="271" r:id="rId11"/>
    <p:sldId id="270" r:id="rId12"/>
    <p:sldId id="268" r:id="rId13"/>
    <p:sldId id="274" r:id="rId14"/>
    <p:sldId id="275" r:id="rId15"/>
    <p:sldId id="276" r:id="rId16"/>
    <p:sldId id="278" r:id="rId17"/>
    <p:sldId id="279" r:id="rId18"/>
    <p:sldId id="280" r:id="rId19"/>
    <p:sldId id="281" r:id="rId20"/>
    <p:sldId id="269" r:id="rId21"/>
    <p:sldId id="282" r:id="rId22"/>
    <p:sldId id="283" r:id="rId23"/>
    <p:sldId id="293" r:id="rId24"/>
    <p:sldId id="292" r:id="rId25"/>
    <p:sldId id="302" r:id="rId26"/>
    <p:sldId id="304" r:id="rId27"/>
    <p:sldId id="305" r:id="rId28"/>
    <p:sldId id="284" r:id="rId29"/>
    <p:sldId id="303" r:id="rId30"/>
    <p:sldId id="288" r:id="rId31"/>
    <p:sldId id="289" r:id="rId32"/>
    <p:sldId id="290" r:id="rId33"/>
    <p:sldId id="291"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notesMaster" Target="notesMasters/notesMaster1.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5" name="Rectangle 8"/>
            <p:cNvSpPr>
              <a:spLocks noChangeArrowheads="1"/>
            </p:cNvSpPr>
            <p:nvPr/>
          </p:nvSpPr>
          <p:spPr bwMode="auto">
            <a:xfrm>
              <a:off x="414338" y="9525"/>
              <a:ext cx="28575" cy="4481513"/>
            </a:xfrm>
            <a:prstGeom prst="rect">
              <a:avLst/>
            </a:prstGeom>
            <a:grpFill/>
            <a:ln>
              <a:noFill/>
            </a:ln>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0" name="Rectangle 33"/>
            <p:cNvSpPr>
              <a:spLocks noChangeArrowheads="1"/>
            </p:cNvSpPr>
            <p:nvPr/>
          </p:nvSpPr>
          <p:spPr bwMode="auto">
            <a:xfrm>
              <a:off x="642938" y="6610350"/>
              <a:ext cx="23813" cy="242888"/>
            </a:xfrm>
            <a:prstGeom prst="rect">
              <a:avLst/>
            </a:prstGeom>
            <a:grpFill/>
            <a:ln>
              <a:noFill/>
            </a:ln>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52" name="Rectangle 45"/>
            <p:cNvSpPr>
              <a:spLocks noChangeArrowheads="1"/>
            </p:cNvSpPr>
            <p:nvPr/>
          </p:nvSpPr>
          <p:spPr bwMode="auto">
            <a:xfrm>
              <a:off x="1228725" y="4662488"/>
              <a:ext cx="23813" cy="2181225"/>
            </a:xfrm>
            <a:prstGeom prst="rect">
              <a:avLst/>
            </a:prstGeom>
            <a:grpFill/>
            <a:ln>
              <a:noFill/>
            </a:ln>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4872680-3826-48D8-A0B9-F293E3A564DD}"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FC0F02A-B435-4587-AE10-6A02865845FD}"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EDF27A1-9C29-4918-BA16-87149545F673}"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panose="020B0603020202020204"/>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panose="020B0603020202020204"/>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7EEE601-4D27-49FF-B099-2799466F7EDA}"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B4E52469-603F-4B0F-8F23-6B2B143D5424}" type="datetime1">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CD7781E0-05FC-475E-A14D-85EF9B55E67B}" type="datetime1">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AD8D02C8-8352-4A2E-A3CD-139A8583C932}"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F680581-4B77-41E9-BE55-C3C9C3900A2A}"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742C1CB5-A088-4DB4-8A5C-B084F9B2B528}"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CE3C1328-ADC8-435B-8F5C-D339CD9DD487}" type="datetime1">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50256410-64C5-4311-8359-FDA6B61ABBAE}"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5018B01E-6E1B-4AFC-A690-27C447C9486E}" type="datetime1">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6852F3D2-503A-4E49-99AD-125A054E178F}" type="datetime1">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4941151-B38C-4230-91F0-8A3BB69A056C}"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3F6EA29-EE45-46F5-8084-6929433FA14E}" type="datetime1">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8">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p:spPr>
          </p:sp>
          <p:sp>
            <p:nvSpPr>
              <p:cNvPr id="37" name="Rectangle 21"/>
              <p:cNvSpPr>
                <a:spLocks noChangeArrowheads="1"/>
              </p:cNvSpPr>
              <p:nvPr/>
            </p:nvSpPr>
            <p:spPr bwMode="auto">
              <a:xfrm>
                <a:off x="133350" y="4662488"/>
                <a:ext cx="23813" cy="2181225"/>
              </a:xfrm>
              <a:prstGeom prst="rect">
                <a:avLst/>
              </a:prstGeom>
              <a:grpFill/>
              <a:ln>
                <a:noFill/>
              </a:ln>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 name="Rectangle 41"/>
              <p:cNvSpPr>
                <a:spLocks noChangeArrowheads="1"/>
              </p:cNvSpPr>
              <p:nvPr/>
            </p:nvSpPr>
            <p:spPr bwMode="auto">
              <a:xfrm>
                <a:off x="11939587" y="6596063"/>
                <a:ext cx="23813" cy="252413"/>
              </a:xfrm>
              <a:prstGeom prst="rect">
                <a:avLst/>
              </a:prstGeom>
              <a:grpFill/>
              <a:ln>
                <a:noFill/>
              </a:ln>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5.png"/><Relationship Id="rId1"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hyperlink" Target="https://doi.org/10.3390/app11010196"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duotone>
              <a:schemeClr val="bg2">
                <a:shade val="88000"/>
                <a:hueMod val="106000"/>
                <a:satMod val="140000"/>
                <a:lumMod val="54000"/>
              </a:schemeClr>
              <a:schemeClr val="bg2">
                <a:tint val="98000"/>
                <a:hueMod val="90000"/>
                <a:satMod val="150000"/>
                <a:lumMod val="160000"/>
              </a:schemeClr>
            </a:duotone>
          </a:blip>
          <a:stretch>
            <a:fillRect/>
          </a:stretch>
        </a:blipFill>
        <a:effectLst/>
      </p:bgPr>
    </p:bg>
    <p:spTree>
      <p:nvGrpSpPr>
        <p:cNvPr id="1" name=""/>
        <p:cNvGrpSpPr/>
        <p:nvPr/>
      </p:nvGrpSpPr>
      <p:grpSpPr>
        <a:xfrm>
          <a:off x="0" y="0"/>
          <a:ext cx="0" cy="0"/>
          <a:chOff x="0" y="0"/>
          <a:chExt cx="0" cy="0"/>
        </a:xfrm>
      </p:grpSpPr>
      <p:grpSp>
        <p:nvGrpSpPr>
          <p:cNvPr id="77" name="Group 76"/>
          <p:cNvGrpSpPr>
            <a:grpSpLocks noGrp="1" noRot="1" noChangeAspect="1" noMove="1" noResize="1" noUngrp="1"/>
          </p:cNvGrpSpPr>
          <p:nvPr/>
        </p:nvGrpSpPr>
        <p:grpSpPr>
          <a:xfrm>
            <a:off x="0" y="-1"/>
            <a:ext cx="12192003" cy="6858001"/>
            <a:chOff x="0" y="-1"/>
            <a:chExt cx="12192003" cy="6858001"/>
          </a:xfrm>
        </p:grpSpPr>
        <p:sp useBgFill="1">
          <p:nvSpPr>
            <p:cNvPr id="78" name="Rectangle 77"/>
            <p:cNvSpPr/>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pic>
        <p:nvPicPr>
          <p:cNvPr id="5" name="Picture 4" descr="close up of circuit board"/>
          <p:cNvPicPr>
            <a:picLocks noChangeAspect="1"/>
          </p:cNvPicPr>
          <p:nvPr/>
        </p:nvPicPr>
        <p:blipFill rotWithShape="1">
          <a:blip r:embed="rId3">
            <a:alphaModFix amt="30000"/>
          </a:blip>
          <a:srcRect t="6504" b="9202"/>
          <a:stretch>
            <a:fillRect/>
          </a:stretch>
        </p:blipFill>
        <p:spPr>
          <a:xfrm>
            <a:off x="-2" y="10"/>
            <a:ext cx="12188389" cy="6857990"/>
          </a:xfrm>
          <a:prstGeom prst="rect">
            <a:avLst/>
          </a:prstGeom>
        </p:spPr>
      </p:pic>
      <p:sp>
        <p:nvSpPr>
          <p:cNvPr id="2" name="Title 1"/>
          <p:cNvSpPr>
            <a:spLocks noGrp="1"/>
          </p:cNvSpPr>
          <p:nvPr>
            <p:ph type="ctrTitle"/>
          </p:nvPr>
        </p:nvSpPr>
        <p:spPr>
          <a:xfrm>
            <a:off x="116205" y="662940"/>
            <a:ext cx="11251565" cy="3033395"/>
          </a:xfrm>
        </p:spPr>
        <p:txBody>
          <a:bodyPr>
            <a:normAutofit/>
          </a:bodyPr>
          <a:lstStyle/>
          <a:p>
            <a:pPr algn="ctr"/>
            <a:r>
              <a:rPr lang="en-US" b="1" dirty="0" smtClean="0">
                <a:solidFill>
                  <a:schemeClr val="bg1"/>
                </a:solidFill>
                <a:sym typeface="+mn-ea"/>
              </a:rPr>
              <a:t>Decentralized Social Network using </a:t>
            </a:r>
            <a:r>
              <a:rPr lang="en-US" b="1" dirty="0" err="1" smtClean="0">
                <a:solidFill>
                  <a:schemeClr val="bg1"/>
                </a:solidFill>
                <a:sym typeface="+mn-ea"/>
              </a:rPr>
              <a:t>Blockchain</a:t>
            </a:r>
            <a:r>
              <a:rPr lang="en-US" b="1" dirty="0" smtClean="0">
                <a:solidFill>
                  <a:schemeClr val="bg1"/>
                </a:solidFill>
                <a:sym typeface="+mn-ea"/>
              </a:rPr>
              <a:t> (</a:t>
            </a:r>
            <a:r>
              <a:rPr lang="en-US" b="1" dirty="0" err="1" smtClean="0">
                <a:solidFill>
                  <a:schemeClr val="bg1"/>
                </a:solidFill>
                <a:sym typeface="+mn-ea"/>
              </a:rPr>
              <a:t>Dinke</a:t>
            </a:r>
            <a:r>
              <a:rPr lang="en-US" b="1" dirty="0" smtClean="0">
                <a:solidFill>
                  <a:schemeClr val="bg1"/>
                </a:solidFill>
                <a:sym typeface="+mn-ea"/>
              </a:rPr>
              <a:t>-Din)</a:t>
            </a:r>
            <a:r>
              <a:rPr lang="en-US" b="1" dirty="0" smtClean="0">
                <a:sym typeface="+mn-ea"/>
              </a:rPr>
              <a:t> </a:t>
            </a:r>
            <a:endParaRPr lang="en-US" dirty="0"/>
          </a:p>
        </p:txBody>
      </p:sp>
      <p:sp>
        <p:nvSpPr>
          <p:cNvPr id="3" name="Subtitle 2"/>
          <p:cNvSpPr>
            <a:spLocks noGrp="1"/>
          </p:cNvSpPr>
          <p:nvPr>
            <p:ph type="subTitle" idx="1"/>
          </p:nvPr>
        </p:nvSpPr>
        <p:spPr>
          <a:xfrm>
            <a:off x="292735" y="3496310"/>
            <a:ext cx="5494020" cy="3096895"/>
          </a:xfrm>
        </p:spPr>
        <p:txBody>
          <a:bodyPr>
            <a:normAutofit/>
          </a:bodyPr>
          <a:lstStyle/>
          <a:p>
            <a:pPr lvl="0" algn="just">
              <a:lnSpc>
                <a:spcPct val="140000"/>
              </a:lnSpc>
            </a:pPr>
            <a:r>
              <a:rPr lang="en-US" b="1" dirty="0">
                <a:solidFill>
                  <a:schemeClr val="lt1"/>
                </a:solidFill>
                <a:latin typeface="Nunito" panose="00000500000000000000"/>
                <a:ea typeface="Nunito" panose="00000500000000000000"/>
                <a:cs typeface="Nunito" panose="00000500000000000000"/>
                <a:sym typeface="Nunito" panose="00000500000000000000"/>
              </a:rPr>
              <a:t>Supervised By</a:t>
            </a:r>
            <a:endParaRPr lang="en-US" b="1" dirty="0">
              <a:solidFill>
                <a:schemeClr val="lt1"/>
              </a:solidFill>
              <a:latin typeface="Nunito" panose="00000500000000000000"/>
              <a:ea typeface="Nunito" panose="00000500000000000000"/>
              <a:cs typeface="Nunito" panose="00000500000000000000"/>
              <a:sym typeface="Nunito" panose="00000500000000000000"/>
            </a:endParaRPr>
          </a:p>
          <a:p>
            <a:pPr lvl="0" algn="just">
              <a:lnSpc>
                <a:spcPct val="140000"/>
              </a:lnSpc>
            </a:pPr>
            <a:r>
              <a:rPr lang="en-US" b="1" dirty="0" smtClean="0">
                <a:solidFill>
                  <a:schemeClr val="bg1"/>
                </a:solidFill>
                <a:sym typeface="+mn-ea"/>
              </a:rPr>
              <a:t>Mohammad </a:t>
            </a:r>
            <a:r>
              <a:rPr lang="en-US" b="1" dirty="0" err="1" smtClean="0">
                <a:solidFill>
                  <a:schemeClr val="bg1"/>
                </a:solidFill>
                <a:sym typeface="+mn-ea"/>
              </a:rPr>
              <a:t>Sazid</a:t>
            </a:r>
            <a:r>
              <a:rPr lang="en-US" b="1" dirty="0" smtClean="0">
                <a:solidFill>
                  <a:schemeClr val="bg1"/>
                </a:solidFill>
                <a:sym typeface="+mn-ea"/>
              </a:rPr>
              <a:t> </a:t>
            </a:r>
            <a:r>
              <a:rPr lang="en-US" b="1" dirty="0" err="1" smtClean="0">
                <a:solidFill>
                  <a:schemeClr val="bg1"/>
                </a:solidFill>
                <a:sym typeface="+mn-ea"/>
              </a:rPr>
              <a:t>Zaman</a:t>
            </a:r>
            <a:r>
              <a:rPr lang="en-US" b="1" dirty="0" smtClean="0">
                <a:solidFill>
                  <a:schemeClr val="bg1"/>
                </a:solidFill>
                <a:sym typeface="+mn-ea"/>
              </a:rPr>
              <a:t> Khan</a:t>
            </a:r>
            <a:endParaRPr lang="en-US" b="1" dirty="0">
              <a:solidFill>
                <a:schemeClr val="bg1"/>
              </a:solidFill>
              <a:latin typeface="Nunito" panose="00000500000000000000" charset="0"/>
              <a:ea typeface="Nunito SemiBold" panose="00000500000000000000"/>
              <a:cs typeface="Nunito SemiBold" panose="00000500000000000000"/>
              <a:sym typeface="Nunito SemiBold" panose="00000500000000000000"/>
            </a:endParaRPr>
          </a:p>
          <a:p>
            <a:pPr lvl="0" algn="just">
              <a:lnSpc>
                <a:spcPct val="140000"/>
              </a:lnSpc>
            </a:pPr>
            <a:r>
              <a:rPr lang="en-US" dirty="0" smtClean="0">
                <a:solidFill>
                  <a:schemeClr val="bg1"/>
                </a:solidFill>
                <a:sym typeface="+mn-ea"/>
              </a:rPr>
              <a:t>Lecturer </a:t>
            </a:r>
            <a:endParaRPr lang="en-US" dirty="0" smtClean="0">
              <a:solidFill>
                <a:schemeClr val="bg1"/>
              </a:solidFill>
            </a:endParaRPr>
          </a:p>
          <a:p>
            <a:pPr lvl="0" algn="just">
              <a:lnSpc>
                <a:spcPct val="140000"/>
              </a:lnSpc>
            </a:pPr>
            <a:r>
              <a:rPr lang="en-US" dirty="0" smtClean="0">
                <a:solidFill>
                  <a:srgbClr val="F3F3F3"/>
                </a:solidFill>
                <a:latin typeface="Nunito" panose="00000500000000000000" charset="0"/>
                <a:ea typeface="Nunito SemiBold" panose="00000500000000000000"/>
                <a:cs typeface="Nunito SemiBold" panose="00000500000000000000"/>
                <a:sym typeface="Nunito SemiBold" panose="00000500000000000000"/>
              </a:rPr>
              <a:t>Department </a:t>
            </a:r>
            <a:r>
              <a:rPr lang="en-US" dirty="0">
                <a:solidFill>
                  <a:srgbClr val="F3F3F3"/>
                </a:solidFill>
                <a:latin typeface="Nunito" panose="00000500000000000000" charset="0"/>
                <a:ea typeface="Nunito SemiBold" panose="00000500000000000000"/>
                <a:cs typeface="Nunito SemiBold" panose="00000500000000000000"/>
                <a:sym typeface="Nunito SemiBold" panose="00000500000000000000"/>
              </a:rPr>
              <a:t>of CSE, IIUC</a:t>
            </a:r>
            <a:endParaRPr lang="en-US" dirty="0"/>
          </a:p>
        </p:txBody>
      </p:sp>
      <p:sp>
        <p:nvSpPr>
          <p:cNvPr id="4" name="Subtitle 2"/>
          <p:cNvSpPr>
            <a:spLocks noGrp="1"/>
          </p:cNvSpPr>
          <p:nvPr/>
        </p:nvSpPr>
        <p:spPr>
          <a:xfrm>
            <a:off x="6249670" y="3696335"/>
            <a:ext cx="5494020" cy="3096895"/>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pPr marL="0" marR="0" lvl="0" indent="0" algn="l" rtl="0">
              <a:lnSpc>
                <a:spcPct val="140000"/>
              </a:lnSpc>
              <a:spcBef>
                <a:spcPts val="0"/>
              </a:spcBef>
              <a:spcAft>
                <a:spcPts val="0"/>
              </a:spcAft>
              <a:buNone/>
            </a:pPr>
            <a:r>
              <a:rPr lang="en-US" b="1" dirty="0">
                <a:solidFill>
                  <a:srgbClr val="FFFFFF"/>
                </a:solidFill>
                <a:latin typeface="Nunito" panose="00000500000000000000"/>
                <a:ea typeface="Nunito" panose="00000500000000000000"/>
                <a:cs typeface="Nunito" panose="00000500000000000000"/>
                <a:sym typeface="Nunito" panose="00000500000000000000"/>
              </a:rPr>
              <a:t>Presented By</a:t>
            </a:r>
            <a:endParaRPr lang="en-US" b="1" dirty="0">
              <a:solidFill>
                <a:srgbClr val="FFFFFF"/>
              </a:solidFill>
              <a:latin typeface="Nunito" panose="00000500000000000000"/>
              <a:ea typeface="Nunito" panose="00000500000000000000"/>
              <a:cs typeface="Nunito" panose="00000500000000000000"/>
              <a:sym typeface="Nunito" panose="00000500000000000000"/>
            </a:endParaRPr>
          </a:p>
          <a:p>
            <a:pPr marL="0" marR="0" lvl="0" indent="0" algn="l" rtl="0">
              <a:lnSpc>
                <a:spcPct val="140000"/>
              </a:lnSpc>
              <a:spcBef>
                <a:spcPts val="0"/>
              </a:spcBef>
              <a:spcAft>
                <a:spcPts val="0"/>
              </a:spcAft>
              <a:buNone/>
            </a:pPr>
            <a:endParaRPr lang="en-US" b="1" dirty="0" err="1" smtClean="0">
              <a:solidFill>
                <a:schemeClr val="bg1"/>
              </a:solidFill>
              <a:sym typeface="+mn-ea"/>
            </a:endParaRPr>
          </a:p>
          <a:p>
            <a:pPr marL="0" marR="0" lvl="0" indent="0" algn="l" rtl="0">
              <a:lnSpc>
                <a:spcPct val="140000"/>
              </a:lnSpc>
              <a:spcBef>
                <a:spcPts val="0"/>
              </a:spcBef>
              <a:spcAft>
                <a:spcPts val="0"/>
              </a:spcAft>
              <a:buNone/>
            </a:pPr>
            <a:r>
              <a:rPr lang="en-US" b="1" dirty="0" err="1" smtClean="0">
                <a:solidFill>
                  <a:schemeClr val="bg1"/>
                </a:solidFill>
                <a:sym typeface="+mn-ea"/>
              </a:rPr>
              <a:t>Jamshedul</a:t>
            </a:r>
            <a:r>
              <a:rPr lang="en-US" b="1" dirty="0" smtClean="0">
                <a:solidFill>
                  <a:schemeClr val="bg1"/>
                </a:solidFill>
                <a:sym typeface="+mn-ea"/>
              </a:rPr>
              <a:t> </a:t>
            </a:r>
            <a:r>
              <a:rPr lang="en-US" b="1" dirty="0" err="1" smtClean="0">
                <a:solidFill>
                  <a:schemeClr val="bg1"/>
                </a:solidFill>
                <a:sym typeface="+mn-ea"/>
              </a:rPr>
              <a:t>Alam</a:t>
            </a:r>
            <a:r>
              <a:rPr lang="en-US" b="1" dirty="0" smtClean="0">
                <a:solidFill>
                  <a:schemeClr val="bg1"/>
                </a:solidFill>
                <a:sym typeface="+mn-ea"/>
              </a:rPr>
              <a:t> </a:t>
            </a:r>
            <a:r>
              <a:rPr lang="en-US" b="1" dirty="0" smtClean="0">
                <a:solidFill>
                  <a:srgbClr val="FFFFFF"/>
                </a:solidFill>
                <a:latin typeface="Nunito" panose="00000500000000000000"/>
                <a:ea typeface="Nunito" panose="00000500000000000000"/>
                <a:cs typeface="Nunito" panose="00000500000000000000"/>
                <a:sym typeface="Nunito" panose="00000500000000000000"/>
              </a:rPr>
              <a:t>- </a:t>
            </a:r>
            <a:r>
              <a:rPr lang="en-US" dirty="0" smtClean="0">
                <a:solidFill>
                  <a:schemeClr val="bg1"/>
                </a:solidFill>
                <a:sym typeface="+mn-ea"/>
              </a:rPr>
              <a:t>C171029</a:t>
            </a:r>
            <a:endParaRPr lang="en-US" dirty="0"/>
          </a:p>
          <a:p>
            <a:pPr marL="0" marR="0" lvl="0" indent="0" algn="l" rtl="0">
              <a:lnSpc>
                <a:spcPct val="140000"/>
              </a:lnSpc>
              <a:spcBef>
                <a:spcPts val="0"/>
              </a:spcBef>
              <a:spcAft>
                <a:spcPts val="0"/>
              </a:spcAft>
              <a:buNone/>
            </a:pPr>
            <a:endParaRPr lang="en-US" b="1" dirty="0" smtClean="0">
              <a:solidFill>
                <a:schemeClr val="bg1"/>
              </a:solidFill>
              <a:sym typeface="+mn-ea"/>
            </a:endParaRPr>
          </a:p>
          <a:p>
            <a:pPr marL="0" marR="0" lvl="0" indent="0" algn="l" rtl="0">
              <a:lnSpc>
                <a:spcPct val="140000"/>
              </a:lnSpc>
              <a:spcBef>
                <a:spcPts val="0"/>
              </a:spcBef>
              <a:spcAft>
                <a:spcPts val="0"/>
              </a:spcAft>
              <a:buNone/>
            </a:pPr>
            <a:r>
              <a:rPr lang="en-US" b="1" dirty="0" smtClean="0">
                <a:solidFill>
                  <a:schemeClr val="bg1"/>
                </a:solidFill>
                <a:sym typeface="+mn-ea"/>
              </a:rPr>
              <a:t>Mohammed </a:t>
            </a:r>
            <a:r>
              <a:rPr lang="en-US" b="1" dirty="0" err="1" smtClean="0">
                <a:solidFill>
                  <a:schemeClr val="bg1"/>
                </a:solidFill>
                <a:sym typeface="+mn-ea"/>
              </a:rPr>
              <a:t>Raihan</a:t>
            </a:r>
            <a:r>
              <a:rPr lang="en-US" b="1" dirty="0" smtClean="0">
                <a:sym typeface="+mn-ea"/>
              </a:rPr>
              <a:t> </a:t>
            </a:r>
            <a:r>
              <a:rPr lang="en-US" b="1" dirty="0" smtClean="0">
                <a:solidFill>
                  <a:srgbClr val="F3F3F3"/>
                </a:solidFill>
                <a:latin typeface="Nunito" panose="00000500000000000000"/>
                <a:ea typeface="Nunito" panose="00000500000000000000"/>
                <a:cs typeface="Nunito" panose="00000500000000000000"/>
                <a:sym typeface="Nunito" panose="00000500000000000000"/>
              </a:rPr>
              <a:t>- </a:t>
            </a:r>
            <a:r>
              <a:rPr lang="en-US" dirty="0" smtClean="0">
                <a:solidFill>
                  <a:schemeClr val="bg1"/>
                </a:solidFill>
                <a:sym typeface="+mn-ea"/>
              </a:rPr>
              <a:t>C163069</a:t>
            </a:r>
            <a:endParaRPr lang="en-US" b="1" dirty="0">
              <a:solidFill>
                <a:schemeClr val="bg1"/>
              </a:solidFill>
              <a:latin typeface="Nunito" panose="00000500000000000000"/>
              <a:ea typeface="Nunito" panose="00000500000000000000"/>
              <a:cs typeface="Nunito" panose="00000500000000000000"/>
              <a:sym typeface="Nunito" panose="00000500000000000000"/>
            </a:endParaRPr>
          </a:p>
          <a:p>
            <a:pPr lvl="0" algn="just">
              <a:lnSpc>
                <a:spcPct val="140000"/>
              </a:lnSpc>
            </a:pP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FFFFFF"/>
                </a:solidFill>
                <a:latin typeface="Nunito ExtraBold" panose="00000800000000000000"/>
                <a:ea typeface="Nunito ExtraBold" panose="00000800000000000000"/>
                <a:cs typeface="Nunito ExtraBold" panose="00000800000000000000"/>
                <a:sym typeface="Nunito ExtraBold" panose="00000800000000000000"/>
              </a:rPr>
              <a:t>Objectives</a:t>
            </a:r>
            <a:endParaRPr lang="en-US"/>
          </a:p>
        </p:txBody>
      </p:sp>
      <p:sp>
        <p:nvSpPr>
          <p:cNvPr id="3" name="Content Placeholder 2"/>
          <p:cNvSpPr>
            <a:spLocks noGrp="1"/>
          </p:cNvSpPr>
          <p:nvPr>
            <p:ph idx="1"/>
          </p:nvPr>
        </p:nvSpPr>
        <p:spPr/>
        <p:txBody>
          <a:bodyPr/>
          <a:lstStyle/>
          <a:p>
            <a:pPr>
              <a:buFont typeface="Wingdings" panose="05000000000000000000" charset="0"/>
              <a:buChar char="v"/>
            </a:pPr>
            <a:r>
              <a:rPr lang="en-US"/>
              <a:t>Protecting User Account</a:t>
            </a:r>
            <a:endParaRPr lang="en-US"/>
          </a:p>
          <a:p>
            <a:pPr>
              <a:buFont typeface="Wingdings" panose="05000000000000000000" charset="0"/>
              <a:buChar char="v"/>
            </a:pPr>
            <a:r>
              <a:rPr lang="en-US"/>
              <a:t>To keep personal data access as secure as possible.</a:t>
            </a:r>
            <a:endParaRPr lang="en-US"/>
          </a:p>
          <a:p>
            <a:pPr>
              <a:buFont typeface="Wingdings" panose="05000000000000000000" charset="0"/>
              <a:buChar char="v"/>
            </a:pPr>
            <a:r>
              <a:rPr lang="en-US"/>
              <a:t>To store all resources in a separate cloud storage, the OSN will communicate with that cloud storage to retrieve the desired data based on the user's rights and public key</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rgbClr val="FFFFFF"/>
                </a:solidFill>
                <a:latin typeface="Nunito ExtraBold" panose="00000800000000000000"/>
                <a:ea typeface="Nunito ExtraBold" panose="00000800000000000000"/>
                <a:cs typeface="Nunito ExtraBold" panose="00000800000000000000"/>
                <a:sym typeface="Nunito ExtraBold" panose="00000800000000000000"/>
              </a:rPr>
              <a:t>Methodologies</a:t>
            </a:r>
            <a:br>
              <a:rPr dirty="0">
                <a:latin typeface="Nunito ExtraBold" panose="00000800000000000000"/>
                <a:ea typeface="Nunito ExtraBold" panose="00000800000000000000"/>
                <a:cs typeface="Nunito ExtraBold" panose="00000800000000000000"/>
                <a:sym typeface="Nunito ExtraBold" panose="00000800000000000000"/>
              </a:rPr>
            </a:br>
            <a:endParaRPr lang="en-US"/>
          </a:p>
        </p:txBody>
      </p:sp>
      <p:sp>
        <p:nvSpPr>
          <p:cNvPr id="3" name="Content Placeholder 2"/>
          <p:cNvSpPr>
            <a:spLocks noGrp="1"/>
          </p:cNvSpPr>
          <p:nvPr>
            <p:ph idx="1"/>
          </p:nvPr>
        </p:nvSpPr>
        <p:spPr/>
        <p:txBody>
          <a:bodyPr/>
          <a:lstStyle/>
          <a:p>
            <a:pPr>
              <a:buFont typeface="Wingdings" panose="05000000000000000000" charset="0"/>
              <a:buChar char="v"/>
            </a:pPr>
            <a:r>
              <a:rPr lang="en-US"/>
              <a:t>WE CHOOSE SPIRAL MODEL (SDM)</a:t>
            </a:r>
            <a:endParaRPr lang="en-US"/>
          </a:p>
          <a:p>
            <a:pPr>
              <a:buFont typeface="Wingdings" panose="05000000000000000000" charset="0"/>
              <a:buChar char="Ø"/>
            </a:pPr>
            <a:r>
              <a:rPr lang="en-US"/>
              <a:t>Why?</a:t>
            </a:r>
            <a:endParaRPr lang="en-US"/>
          </a:p>
          <a:p>
            <a:pPr>
              <a:buFont typeface="Wingdings" panose="05000000000000000000" charset="0"/>
              <a:buChar char="ü"/>
            </a:pPr>
            <a:r>
              <a:rPr lang="en-US"/>
              <a:t> risk and costs evaluation is important</a:t>
            </a:r>
            <a:endParaRPr lang="en-US"/>
          </a:p>
          <a:p>
            <a:pPr>
              <a:buFont typeface="Wingdings" panose="05000000000000000000" charset="0"/>
              <a:buChar char="ü"/>
            </a:pPr>
            <a:r>
              <a:rPr lang="en-US"/>
              <a:t>When changes may require at any time</a:t>
            </a:r>
            <a:endParaRPr lang="en-US"/>
          </a:p>
          <a:p>
            <a:pPr>
              <a:buFont typeface="Wingdings" panose="05000000000000000000" charset="0"/>
              <a:buChar char="ü"/>
            </a:pPr>
            <a:r>
              <a:rPr lang="en-US"/>
              <a:t>When long term project commitment is not feasible due to changes in economic priorities</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42960" y="0"/>
            <a:ext cx="4483100" cy="6858000"/>
          </a:xfrm>
        </p:spPr>
        <p:txBody>
          <a:bodyPr>
            <a:normAutofit/>
          </a:bodyPr>
          <a:lstStyle/>
          <a:p>
            <a:r>
              <a:rPr lang="en-US" sz="3200"/>
              <a:t>flowchart of Dinke-din</a:t>
            </a:r>
            <a:endParaRPr lang="en-US" sz="3200"/>
          </a:p>
        </p:txBody>
      </p:sp>
      <p:pic>
        <p:nvPicPr>
          <p:cNvPr id="7" name="Content Placeholder 6"/>
          <p:cNvPicPr>
            <a:picLocks noChangeAspect="1"/>
          </p:cNvPicPr>
          <p:nvPr>
            <p:ph idx="1"/>
          </p:nvPr>
        </p:nvPicPr>
        <p:blipFill>
          <a:blip r:embed="rId1"/>
          <a:stretch>
            <a:fillRect/>
          </a:stretch>
        </p:blipFill>
        <p:spPr>
          <a:xfrm>
            <a:off x="0" y="0"/>
            <a:ext cx="8301355" cy="68580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57260" y="0"/>
            <a:ext cx="4368800" cy="6858000"/>
          </a:xfrm>
        </p:spPr>
        <p:txBody>
          <a:bodyPr>
            <a:normAutofit/>
          </a:bodyPr>
          <a:lstStyle/>
          <a:p>
            <a:r>
              <a:rPr lang="en-US" sz="3200"/>
              <a:t>Flow Chart Diagram for User Posting</a:t>
            </a:r>
            <a:endParaRPr lang="en-US" sz="3200"/>
          </a:p>
        </p:txBody>
      </p:sp>
      <p:pic>
        <p:nvPicPr>
          <p:cNvPr id="4" name="Content Placeholder 3"/>
          <p:cNvPicPr>
            <a:picLocks noChangeAspect="1"/>
          </p:cNvPicPr>
          <p:nvPr>
            <p:ph idx="1"/>
          </p:nvPr>
        </p:nvPicPr>
        <p:blipFill>
          <a:blip r:embed="rId1"/>
          <a:stretch>
            <a:fillRect/>
          </a:stretch>
        </p:blipFill>
        <p:spPr>
          <a:xfrm>
            <a:off x="0" y="0"/>
            <a:ext cx="8557260" cy="6858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83625" y="0"/>
            <a:ext cx="4242435" cy="6858000"/>
          </a:xfrm>
        </p:spPr>
        <p:txBody>
          <a:bodyPr>
            <a:normAutofit/>
          </a:bodyPr>
          <a:lstStyle/>
          <a:p>
            <a:r>
              <a:rPr lang="en-US" sz="3200"/>
              <a:t>Flow Chart Diagram for Admin Panel</a:t>
            </a:r>
            <a:endParaRPr lang="en-US" sz="3200"/>
          </a:p>
        </p:txBody>
      </p:sp>
      <p:pic>
        <p:nvPicPr>
          <p:cNvPr id="5" name="Content Placeholder 4"/>
          <p:cNvPicPr>
            <a:picLocks noChangeAspect="1"/>
          </p:cNvPicPr>
          <p:nvPr>
            <p:ph idx="1"/>
          </p:nvPr>
        </p:nvPicPr>
        <p:blipFill>
          <a:blip r:embed="rId1"/>
          <a:stretch>
            <a:fillRect/>
          </a:stretch>
        </p:blipFill>
        <p:spPr>
          <a:xfrm>
            <a:off x="0" y="0"/>
            <a:ext cx="8682990" cy="685863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06195" y="229870"/>
            <a:ext cx="9906000" cy="1106170"/>
          </a:xfrm>
        </p:spPr>
        <p:txBody>
          <a:bodyPr>
            <a:normAutofit fontScale="90000"/>
          </a:bodyPr>
          <a:lstStyle/>
          <a:p>
            <a:r>
              <a:rPr lang="en-US" dirty="0">
                <a:solidFill>
                  <a:schemeClr val="bg2"/>
                </a:solidFill>
                <a:sym typeface="+mn-ea"/>
              </a:rPr>
              <a:t>Data Flow Diagram of</a:t>
            </a:r>
            <a:br>
              <a:rPr lang="en-US" dirty="0">
                <a:solidFill>
                  <a:schemeClr val="bg2"/>
                </a:solidFill>
              </a:rPr>
            </a:br>
            <a:r>
              <a:rPr lang="en-US" dirty="0">
                <a:solidFill>
                  <a:schemeClr val="bg2"/>
                </a:solidFill>
                <a:sym typeface="+mn-ea"/>
              </a:rPr>
              <a:t>Security Module</a:t>
            </a:r>
            <a:br>
              <a:rPr dirty="0">
                <a:solidFill>
                  <a:schemeClr val="bg2"/>
                </a:solidFill>
              </a:rPr>
            </a:br>
            <a:endParaRPr lang="en-US" dirty="0">
              <a:solidFill>
                <a:schemeClr val="bg2"/>
              </a:solidFill>
            </a:endParaRPr>
          </a:p>
        </p:txBody>
      </p:sp>
      <p:pic>
        <p:nvPicPr>
          <p:cNvPr id="4098" name="Picture 2"/>
          <p:cNvPicPr>
            <a:picLocks noChangeAspect="1" noChangeArrowheads="1"/>
          </p:cNvPicPr>
          <p:nvPr>
            <p:ph idx="1"/>
          </p:nvPr>
        </p:nvPicPr>
        <p:blipFill>
          <a:blip r:embed="rId1"/>
          <a:srcRect/>
          <a:stretch>
            <a:fillRect/>
          </a:stretch>
        </p:blipFill>
        <p:spPr bwMode="auto">
          <a:xfrm>
            <a:off x="1146810" y="1336675"/>
            <a:ext cx="8994140" cy="5251450"/>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06195" y="229870"/>
            <a:ext cx="9906000" cy="1106170"/>
          </a:xfrm>
        </p:spPr>
        <p:txBody>
          <a:bodyPr>
            <a:normAutofit fontScale="90000"/>
          </a:bodyPr>
          <a:lstStyle/>
          <a:p>
            <a:r>
              <a:rPr lang="en-US" dirty="0">
                <a:solidFill>
                  <a:schemeClr val="bg2"/>
                </a:solidFill>
                <a:sym typeface="+mn-ea"/>
              </a:rPr>
              <a:t>Data Flow Diagram of</a:t>
            </a:r>
            <a:br>
              <a:rPr lang="en-US" dirty="0">
                <a:solidFill>
                  <a:schemeClr val="bg2"/>
                </a:solidFill>
              </a:rPr>
            </a:br>
            <a:r>
              <a:rPr lang="en-US" dirty="0">
                <a:solidFill>
                  <a:schemeClr val="bg2"/>
                </a:solidFill>
                <a:sym typeface="+mn-ea"/>
              </a:rPr>
              <a:t>Security Module</a:t>
            </a:r>
            <a:br>
              <a:rPr dirty="0">
                <a:solidFill>
                  <a:schemeClr val="bg2"/>
                </a:solidFill>
              </a:rPr>
            </a:br>
            <a:endParaRPr lang="en-US" dirty="0">
              <a:solidFill>
                <a:schemeClr val="bg2"/>
              </a:solidFill>
            </a:endParaRPr>
          </a:p>
        </p:txBody>
      </p:sp>
      <p:pic>
        <p:nvPicPr>
          <p:cNvPr id="5122" name="Picture 2"/>
          <p:cNvPicPr>
            <a:picLocks noChangeAspect="1" noChangeArrowheads="1"/>
          </p:cNvPicPr>
          <p:nvPr>
            <p:ph idx="1"/>
          </p:nvPr>
        </p:nvPicPr>
        <p:blipFill>
          <a:blip r:embed="rId1"/>
          <a:srcRect/>
          <a:stretch>
            <a:fillRect/>
          </a:stretch>
        </p:blipFill>
        <p:spPr bwMode="auto">
          <a:xfrm>
            <a:off x="1306195" y="1032510"/>
            <a:ext cx="6877685" cy="5825490"/>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06195" y="229870"/>
            <a:ext cx="9906000" cy="1106170"/>
          </a:xfrm>
        </p:spPr>
        <p:txBody>
          <a:bodyPr>
            <a:normAutofit fontScale="90000"/>
          </a:bodyPr>
          <a:lstStyle/>
          <a:p>
            <a:r>
              <a:rPr lang="en-US" dirty="0">
                <a:solidFill>
                  <a:schemeClr val="bg2"/>
                </a:solidFill>
                <a:sym typeface="+mn-ea"/>
              </a:rPr>
              <a:t>Data Flow Diagram of</a:t>
            </a:r>
            <a:br>
              <a:rPr lang="en-US" dirty="0">
                <a:solidFill>
                  <a:schemeClr val="bg2"/>
                </a:solidFill>
              </a:rPr>
            </a:br>
            <a:r>
              <a:rPr lang="en-US" dirty="0">
                <a:solidFill>
                  <a:schemeClr val="bg2"/>
                </a:solidFill>
                <a:sym typeface="+mn-ea"/>
              </a:rPr>
              <a:t>Security Module</a:t>
            </a:r>
            <a:br>
              <a:rPr dirty="0">
                <a:solidFill>
                  <a:schemeClr val="bg2"/>
                </a:solidFill>
              </a:rPr>
            </a:br>
            <a:endParaRPr lang="en-US" dirty="0">
              <a:solidFill>
                <a:schemeClr val="bg2"/>
              </a:solidFill>
            </a:endParaRPr>
          </a:p>
        </p:txBody>
      </p:sp>
      <p:pic>
        <p:nvPicPr>
          <p:cNvPr id="6" name="Content Placeholder 5"/>
          <p:cNvPicPr>
            <a:picLocks noChangeAspect="1"/>
          </p:cNvPicPr>
          <p:nvPr>
            <p:ph idx="1"/>
          </p:nvPr>
        </p:nvPicPr>
        <p:blipFill>
          <a:blip r:embed="rId1"/>
          <a:stretch>
            <a:fillRect/>
          </a:stretch>
        </p:blipFill>
        <p:spPr>
          <a:xfrm>
            <a:off x="1465580" y="1182370"/>
            <a:ext cx="8392795" cy="533908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040370" y="229870"/>
            <a:ext cx="3171825" cy="6548755"/>
          </a:xfrm>
        </p:spPr>
        <p:txBody>
          <a:bodyPr>
            <a:normAutofit/>
          </a:bodyPr>
          <a:lstStyle/>
          <a:p>
            <a:r>
              <a:rPr lang="en-US" dirty="0">
                <a:solidFill>
                  <a:schemeClr val="bg2"/>
                </a:solidFill>
                <a:sym typeface="+mn-ea"/>
              </a:rPr>
              <a:t>Entity Relationship Diagram </a:t>
            </a:r>
            <a:endParaRPr lang="en-US" dirty="0">
              <a:solidFill>
                <a:schemeClr val="bg2"/>
              </a:solidFill>
              <a:sym typeface="+mn-ea"/>
            </a:endParaRPr>
          </a:p>
        </p:txBody>
      </p:sp>
      <p:pic>
        <p:nvPicPr>
          <p:cNvPr id="7" name="Content Placeholder 6" descr="IMG_256"/>
          <p:cNvPicPr>
            <a:picLocks noChangeAspect="1"/>
          </p:cNvPicPr>
          <p:nvPr>
            <p:ph idx="1"/>
          </p:nvPr>
        </p:nvPicPr>
        <p:blipFill>
          <a:blip r:embed="rId1"/>
          <a:stretch>
            <a:fillRect/>
          </a:stretch>
        </p:blipFill>
        <p:spPr>
          <a:xfrm>
            <a:off x="0" y="0"/>
            <a:ext cx="7386320" cy="6778625"/>
          </a:xfrm>
          <a:prstGeom prst="rect">
            <a:avLst/>
          </a:prstGeom>
          <a:noFill/>
          <a:ln w="9525">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80220" y="618490"/>
            <a:ext cx="2811145" cy="6067425"/>
          </a:xfrm>
        </p:spPr>
        <p:txBody>
          <a:bodyPr>
            <a:normAutofit/>
          </a:bodyPr>
          <a:lstStyle/>
          <a:p>
            <a:br>
              <a:rPr lang="en-US" dirty="0" smtClean="0">
                <a:solidFill>
                  <a:srgbClr val="FFFFFF"/>
                </a:solidFill>
              </a:rPr>
            </a:br>
            <a:br>
              <a:rPr lang="en-US" dirty="0" smtClean="0">
                <a:solidFill>
                  <a:srgbClr val="FFFFFF"/>
                </a:solidFill>
              </a:rPr>
            </a:br>
            <a:r>
              <a:rPr lang="en-US" dirty="0" smtClean="0">
                <a:solidFill>
                  <a:srgbClr val="FFFFFF"/>
                </a:solidFill>
                <a:sym typeface="+mn-ea"/>
              </a:rPr>
              <a:t>Use </a:t>
            </a:r>
            <a:r>
              <a:rPr lang="en-US" dirty="0">
                <a:solidFill>
                  <a:srgbClr val="FFFFFF"/>
                </a:solidFill>
                <a:sym typeface="+mn-ea"/>
              </a:rPr>
              <a:t>Case Diagram for dinke-din</a:t>
            </a:r>
            <a:br>
              <a:rPr dirty="0"/>
            </a:br>
            <a:endParaRPr lang="en-US"/>
          </a:p>
        </p:txBody>
      </p:sp>
      <p:pic>
        <p:nvPicPr>
          <p:cNvPr id="4" name="Content Placeholder 3"/>
          <p:cNvPicPr>
            <a:picLocks noChangeAspect="1"/>
          </p:cNvPicPr>
          <p:nvPr>
            <p:ph idx="1"/>
          </p:nvPr>
        </p:nvPicPr>
        <p:blipFill>
          <a:blip r:embed="rId1"/>
          <a:stretch>
            <a:fillRect/>
          </a:stretch>
        </p:blipFill>
        <p:spPr>
          <a:xfrm>
            <a:off x="0" y="0"/>
            <a:ext cx="9168130" cy="6858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duotone>
              <a:schemeClr val="bg2">
                <a:shade val="88000"/>
                <a:hueMod val="106000"/>
                <a:satMod val="140000"/>
                <a:lumMod val="54000"/>
              </a:schemeClr>
              <a:schemeClr val="bg2">
                <a:tint val="98000"/>
                <a:hueMod val="90000"/>
                <a:satMod val="150000"/>
                <a:lumMod val="160000"/>
              </a:schemeClr>
            </a:duotone>
          </a:blip>
          <a:stretch>
            <a:fillRect/>
          </a:stretch>
        </a:blipFill>
        <a:effectLst/>
      </p:bgPr>
    </p:bg>
    <p:spTree>
      <p:nvGrpSpPr>
        <p:cNvPr id="1" name=""/>
        <p:cNvGrpSpPr/>
        <p:nvPr/>
      </p:nvGrpSpPr>
      <p:grpSpPr>
        <a:xfrm>
          <a:off x="0" y="0"/>
          <a:ext cx="0" cy="0"/>
          <a:chOff x="0" y="0"/>
          <a:chExt cx="0" cy="0"/>
        </a:xfrm>
      </p:grpSpPr>
      <p:grpSp>
        <p:nvGrpSpPr>
          <p:cNvPr id="174" name="Group 173"/>
          <p:cNvGrpSpPr>
            <a:grpSpLocks noGrp="1" noRot="1" noChangeAspect="1" noMove="1" noResize="1" noUngrp="1"/>
          </p:cNvGrpSpPr>
          <p:nvPr/>
        </p:nvGrpSpPr>
        <p:grpSpPr>
          <a:xfrm>
            <a:off x="31115" y="-1"/>
            <a:ext cx="12192003" cy="6858001"/>
            <a:chOff x="0" y="-1"/>
            <a:chExt cx="12192003" cy="6858001"/>
          </a:xfrm>
        </p:grpSpPr>
        <p:sp useBgFill="1">
          <p:nvSpPr>
            <p:cNvPr id="175" name="Rectangle 174"/>
            <p:cNvSpPr/>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grpSp>
        <p:nvGrpSpPr>
          <p:cNvPr id="178" name="Group 177"/>
          <p:cNvGrpSpPr>
            <a:grpSpLocks noGrp="1" noRot="1" noChangeAspect="1" noMove="1" noResize="1" noUngrp="1"/>
          </p:cNvGrpSpPr>
          <p:nvPr/>
        </p:nvGrpSpPr>
        <p:grpSpPr>
          <a:xfrm>
            <a:off x="0" y="0"/>
            <a:ext cx="2305051" cy="6858001"/>
            <a:chOff x="0" y="0"/>
            <a:chExt cx="2305051" cy="6858001"/>
          </a:xfrm>
          <a:solidFill>
            <a:schemeClr val="tx1">
              <a:alpha val="70000"/>
            </a:schemeClr>
          </a:solidFill>
          <a:effectLst/>
        </p:grpSpPr>
        <p:sp>
          <p:nvSpPr>
            <p:cNvPr id="179" name="Rectangle 178"/>
            <p:cNvSpPr>
              <a:spLocks noChangeArrowheads="1"/>
            </p:cNvSpPr>
            <p:nvPr/>
          </p:nvSpPr>
          <p:spPr bwMode="auto">
            <a:xfrm>
              <a:off x="1209675" y="4763"/>
              <a:ext cx="23813" cy="2181225"/>
            </a:xfrm>
            <a:prstGeom prst="rect">
              <a:avLst/>
            </a:prstGeom>
            <a:grpFill/>
            <a:ln>
              <a:noFill/>
            </a:ln>
          </p:spPr>
        </p:sp>
        <p:sp>
          <p:nvSpPr>
            <p:cNvPr id="180"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81"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82" name="Rectangle 181"/>
            <p:cNvSpPr>
              <a:spLocks noChangeArrowheads="1"/>
            </p:cNvSpPr>
            <p:nvPr/>
          </p:nvSpPr>
          <p:spPr bwMode="auto">
            <a:xfrm>
              <a:off x="414338" y="9525"/>
              <a:ext cx="28575" cy="4481513"/>
            </a:xfrm>
            <a:prstGeom prst="rect">
              <a:avLst/>
            </a:prstGeom>
            <a:grpFill/>
            <a:ln>
              <a:noFill/>
            </a:ln>
          </p:spPr>
        </p:sp>
        <p:sp>
          <p:nvSpPr>
            <p:cNvPr id="183"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84"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185"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186"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87"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188"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189"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90"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91"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192"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193"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194"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195"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96"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197"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198"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199"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200"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01"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202"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03"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204"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5"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206"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7" name="Rectangle 206"/>
            <p:cNvSpPr>
              <a:spLocks noChangeArrowheads="1"/>
            </p:cNvSpPr>
            <p:nvPr/>
          </p:nvSpPr>
          <p:spPr bwMode="auto">
            <a:xfrm>
              <a:off x="642938" y="6610350"/>
              <a:ext cx="23813" cy="242888"/>
            </a:xfrm>
            <a:prstGeom prst="rect">
              <a:avLst/>
            </a:prstGeom>
            <a:grpFill/>
            <a:ln>
              <a:noFill/>
            </a:ln>
          </p:spPr>
        </p:sp>
        <p:sp>
          <p:nvSpPr>
            <p:cNvPr id="208"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9"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210"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211"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212"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213"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214"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215"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216"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217"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218"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219" name="Rectangle 218"/>
            <p:cNvSpPr>
              <a:spLocks noChangeArrowheads="1"/>
            </p:cNvSpPr>
            <p:nvPr/>
          </p:nvSpPr>
          <p:spPr bwMode="auto">
            <a:xfrm>
              <a:off x="1228725" y="4662488"/>
              <a:ext cx="23813" cy="2181225"/>
            </a:xfrm>
            <a:prstGeom prst="rect">
              <a:avLst/>
            </a:prstGeom>
            <a:grpFill/>
            <a:ln>
              <a:noFill/>
            </a:ln>
          </p:spPr>
        </p:sp>
        <p:sp>
          <p:nvSpPr>
            <p:cNvPr id="220"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221"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22"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223"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24"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25"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226"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227"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28"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29"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230"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231"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232"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p:nvSpPr>
          <p:cNvPr id="2" name="Title 1"/>
          <p:cNvSpPr>
            <a:spLocks noGrp="1"/>
          </p:cNvSpPr>
          <p:nvPr>
            <p:ph type="title"/>
          </p:nvPr>
        </p:nvSpPr>
        <p:spPr>
          <a:xfrm>
            <a:off x="1366520" y="777240"/>
            <a:ext cx="9521190" cy="1478280"/>
          </a:xfrm>
        </p:spPr>
        <p:txBody>
          <a:bodyPr>
            <a:normAutofit/>
          </a:bodyPr>
          <a:lstStyle/>
          <a:p>
            <a:r>
              <a:rPr lang="en-US" sz="3200" b="1" dirty="0">
                <a:solidFill>
                  <a:srgbClr val="FFFFFF"/>
                </a:solidFill>
                <a:latin typeface="Nunito" panose="00000500000000000000"/>
                <a:ea typeface="Nunito" panose="00000500000000000000"/>
                <a:cs typeface="Nunito" panose="00000500000000000000"/>
                <a:sym typeface="Nunito" panose="00000500000000000000"/>
              </a:rPr>
              <a:t>                         Background</a:t>
            </a:r>
            <a:endParaRPr lang="en-US" sz="3200" dirty="0"/>
          </a:p>
        </p:txBody>
      </p:sp>
      <p:sp>
        <p:nvSpPr>
          <p:cNvPr id="3" name="Content Placeholder 2"/>
          <p:cNvSpPr>
            <a:spLocks noGrp="1"/>
          </p:cNvSpPr>
          <p:nvPr>
            <p:ph idx="1"/>
          </p:nvPr>
        </p:nvSpPr>
        <p:spPr>
          <a:xfrm>
            <a:off x="6172835" y="2403475"/>
            <a:ext cx="3952875" cy="3542030"/>
          </a:xfrm>
        </p:spPr>
        <p:txBody>
          <a:bodyPr>
            <a:normAutofit/>
          </a:bodyPr>
          <a:lstStyle/>
          <a:p>
            <a:pPr>
              <a:lnSpc>
                <a:spcPct val="110000"/>
              </a:lnSpc>
            </a:pPr>
            <a:r>
              <a:rPr lang="en-US" sz="2000" dirty="0"/>
              <a:t>In the last decade, dozens of media companies, ranging from prestigious publications like the Washington Post to social media platforms like Facebook, have seen customers’ and the companies’ private data exposed.</a:t>
            </a:r>
            <a:endParaRPr lang="en-US" sz="2000" dirty="0"/>
          </a:p>
        </p:txBody>
      </p:sp>
      <p:sp>
        <p:nvSpPr>
          <p:cNvPr id="5" name="Content Placeholder 2"/>
          <p:cNvSpPr>
            <a:spLocks noGrp="1"/>
          </p:cNvSpPr>
          <p:nvPr/>
        </p:nvSpPr>
        <p:spPr>
          <a:xfrm>
            <a:off x="1776984" y="2436812"/>
            <a:ext cx="3084892" cy="3541714"/>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1600" dirty="0"/>
              <a:t>The New York Times reported in March 2018 that a business fraudulently got information from more than 50 million Facebook users .</a:t>
            </a:r>
            <a:endParaRPr lang="en-US" sz="1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80220" y="618490"/>
            <a:ext cx="2811145" cy="6067425"/>
          </a:xfrm>
        </p:spPr>
        <p:txBody>
          <a:bodyPr>
            <a:normAutofit/>
          </a:bodyPr>
          <a:lstStyle/>
          <a:p>
            <a:br>
              <a:rPr lang="en-US" dirty="0" smtClean="0">
                <a:solidFill>
                  <a:srgbClr val="FFFFFF"/>
                </a:solidFill>
              </a:rPr>
            </a:br>
            <a:br>
              <a:rPr lang="en-US" dirty="0" smtClean="0">
                <a:solidFill>
                  <a:srgbClr val="FFFFFF"/>
                </a:solidFill>
              </a:rPr>
            </a:br>
            <a:br>
              <a:rPr lang="en-US" dirty="0" smtClean="0">
                <a:solidFill>
                  <a:srgbClr val="FFFFFF"/>
                </a:solidFill>
              </a:rPr>
            </a:br>
            <a:r>
              <a:rPr lang="en-US" dirty="0" smtClean="0">
                <a:solidFill>
                  <a:srgbClr val="FFFFFF"/>
                </a:solidFill>
                <a:sym typeface="+mn-ea"/>
              </a:rPr>
              <a:t>Use </a:t>
            </a:r>
            <a:r>
              <a:rPr lang="en-US" dirty="0">
                <a:solidFill>
                  <a:srgbClr val="FFFFFF"/>
                </a:solidFill>
                <a:sym typeface="+mn-ea"/>
              </a:rPr>
              <a:t>Case Diagram for Admin </a:t>
            </a:r>
            <a:endParaRPr lang="en-US"/>
          </a:p>
        </p:txBody>
      </p:sp>
      <p:pic>
        <p:nvPicPr>
          <p:cNvPr id="8194" name="Picture 2"/>
          <p:cNvPicPr>
            <a:picLocks noChangeAspect="1" noChangeArrowheads="1"/>
          </p:cNvPicPr>
          <p:nvPr>
            <p:ph idx="1"/>
          </p:nvPr>
        </p:nvPicPr>
        <p:blipFill>
          <a:blip r:embed="rId1"/>
          <a:srcRect/>
          <a:stretch>
            <a:fillRect/>
          </a:stretch>
        </p:blipFill>
        <p:spPr bwMode="auto">
          <a:xfrm>
            <a:off x="0" y="0"/>
            <a:ext cx="8841740" cy="6814820"/>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Frontend tools</a:t>
            </a:r>
            <a:endParaRPr lang="en-US"/>
          </a:p>
        </p:txBody>
      </p:sp>
      <p:sp>
        <p:nvSpPr>
          <p:cNvPr id="3" name="Content Placeholder 2"/>
          <p:cNvSpPr>
            <a:spLocks noGrp="1"/>
          </p:cNvSpPr>
          <p:nvPr>
            <p:ph idx="1"/>
          </p:nvPr>
        </p:nvSpPr>
        <p:spPr/>
        <p:txBody>
          <a:bodyPr/>
          <a:p>
            <a:pPr>
              <a:buFont typeface="Wingdings" panose="05000000000000000000" charset="0"/>
              <a:buChar char="v"/>
            </a:pPr>
            <a:r>
              <a:rPr lang="en-US"/>
              <a:t>React js(open-source front-end JavaScript library for building user interface on UI components).</a:t>
            </a:r>
            <a:endParaRPr lang="en-US"/>
          </a:p>
          <a:p>
            <a:pPr>
              <a:buFont typeface="Wingdings" panose="05000000000000000000" charset="0"/>
              <a:buChar char="v"/>
            </a:pPr>
            <a:r>
              <a:rPr lang="en-US"/>
              <a:t>Material UI(Customizable , accessiible library of React Components)</a:t>
            </a:r>
            <a:endParaRPr lang="en-US"/>
          </a:p>
          <a:p>
            <a:pPr>
              <a:buFont typeface="Wingdings" panose="05000000000000000000" charset="0"/>
              <a:buChar char="v"/>
            </a:pPr>
            <a:r>
              <a:rPr lang="en-US"/>
              <a:t>Bootstrap (the world’s most popular front-end open source toolkit.)</a:t>
            </a: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Backend tools</a:t>
            </a:r>
            <a:endParaRPr lang="en-US"/>
          </a:p>
        </p:txBody>
      </p:sp>
      <p:sp>
        <p:nvSpPr>
          <p:cNvPr id="3" name="Content Placeholder 2"/>
          <p:cNvSpPr>
            <a:spLocks noGrp="1"/>
          </p:cNvSpPr>
          <p:nvPr>
            <p:ph idx="1"/>
          </p:nvPr>
        </p:nvSpPr>
        <p:spPr/>
        <p:txBody>
          <a:bodyPr/>
          <a:p>
            <a:pPr>
              <a:buFont typeface="Wingdings" panose="05000000000000000000" charset="0"/>
              <a:buChar char="v"/>
            </a:pPr>
            <a:r>
              <a:rPr lang="en-US"/>
              <a:t>Laravel ()</a:t>
            </a:r>
            <a:endParaRPr lang="en-US"/>
          </a:p>
          <a:p>
            <a:pPr>
              <a:buFont typeface="Wingdings" panose="05000000000000000000" charset="0"/>
              <a:buChar char="v"/>
            </a:pPr>
            <a:r>
              <a:rPr lang="en-US"/>
              <a:t>Solidity</a:t>
            </a:r>
            <a:endParaRPr lang="en-US"/>
          </a:p>
          <a:p>
            <a:pPr>
              <a:buFont typeface="Wingdings" panose="05000000000000000000" charset="0"/>
              <a:buChar char="v"/>
            </a:pPr>
            <a:r>
              <a:rPr lang="en-US"/>
              <a:t>Ganache </a:t>
            </a:r>
            <a:endParaRPr lang="en-US"/>
          </a:p>
          <a:p>
            <a:pPr>
              <a:buFont typeface="Wingdings" panose="05000000000000000000" charset="0"/>
              <a:buChar char="v"/>
            </a:pPr>
            <a:r>
              <a:rPr lang="en-US"/>
              <a:t>MetaMask </a:t>
            </a:r>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Feature-based outcomes from your project</a:t>
            </a:r>
            <a:endParaRPr lang="en-US"/>
          </a:p>
        </p:txBody>
      </p:sp>
      <p:sp>
        <p:nvSpPr>
          <p:cNvPr id="3" name="Content Placeholder 2"/>
          <p:cNvSpPr>
            <a:spLocks noGrp="1"/>
          </p:cNvSpPr>
          <p:nvPr>
            <p:ph idx="1"/>
          </p:nvPr>
        </p:nvSpPr>
        <p:spPr/>
        <p:txBody>
          <a:bodyPr/>
          <a:p>
            <a:pPr marL="0" indent="0">
              <a:buFont typeface="Wingdings" panose="05000000000000000000" charset="0"/>
              <a:buNone/>
            </a:pP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Testing results</a:t>
            </a:r>
            <a:endParaRPr lang="en-US"/>
          </a:p>
        </p:txBody>
      </p:sp>
      <p:pic>
        <p:nvPicPr>
          <p:cNvPr id="13" name="Picture 1"/>
          <p:cNvPicPr>
            <a:picLocks noChangeAspect="1"/>
          </p:cNvPicPr>
          <p:nvPr>
            <p:ph sz="half" idx="1"/>
          </p:nvPr>
        </p:nvPicPr>
        <p:blipFill>
          <a:blip r:embed="rId1"/>
          <a:stretch>
            <a:fillRect/>
          </a:stretch>
        </p:blipFill>
        <p:spPr>
          <a:xfrm>
            <a:off x="338455" y="2269490"/>
            <a:ext cx="5290185" cy="1523365"/>
          </a:xfrm>
          <a:prstGeom prst="rect">
            <a:avLst/>
          </a:prstGeom>
          <a:noFill/>
          <a:ln>
            <a:noFill/>
          </a:ln>
        </p:spPr>
      </p:pic>
      <p:pic>
        <p:nvPicPr>
          <p:cNvPr id="47" name="Picture 10"/>
          <p:cNvPicPr>
            <a:picLocks noChangeAspect="1"/>
          </p:cNvPicPr>
          <p:nvPr>
            <p:ph sz="half" idx="2"/>
          </p:nvPr>
        </p:nvPicPr>
        <p:blipFill>
          <a:blip r:embed="rId2"/>
          <a:stretch>
            <a:fillRect/>
          </a:stretch>
        </p:blipFill>
        <p:spPr>
          <a:xfrm>
            <a:off x="4419600" y="4107815"/>
            <a:ext cx="6109335" cy="106743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5" name="Content Placeholder 4"/>
          <p:cNvGraphicFramePr/>
          <p:nvPr>
            <p:ph idx="1"/>
          </p:nvPr>
        </p:nvGraphicFramePr>
        <p:xfrm>
          <a:off x="1218565" y="905510"/>
          <a:ext cx="9657715" cy="2799715"/>
        </p:xfrm>
        <a:graphic>
          <a:graphicData uri="http://schemas.openxmlformats.org/drawingml/2006/table">
            <a:tbl>
              <a:tblPr firstRow="1" bandRow="1">
                <a:tableStyleId>{5940675A-B579-460E-94D1-54222C63F5DA}</a:tableStyleId>
              </a:tblPr>
              <a:tblGrid>
                <a:gridCol w="3727450"/>
                <a:gridCol w="2640965"/>
                <a:gridCol w="3289300"/>
              </a:tblGrid>
              <a:tr h="1109980">
                <a:tc>
                  <a:txBody>
                    <a:bodyPr/>
                    <a:p>
                      <a:pPr indent="0">
                        <a:buNone/>
                      </a:pPr>
                      <a:endParaRPr lang="en-US" sz="2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Times New Roman" panose="02020603050405020304" pitchFamily="18" charset="0"/>
                          <a:cs typeface="Times New Roman" panose="02020603050405020304" pitchFamily="18" charset="0"/>
                        </a:rPr>
                        <a:t>Output</a:t>
                      </a:r>
                      <a:endParaRPr lang="en-US" sz="2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Times New Roman" panose="02020603050405020304" pitchFamily="18" charset="0"/>
                          <a:cs typeface="Times New Roman" panose="02020603050405020304" pitchFamily="18" charset="0"/>
                        </a:rPr>
                        <a:t>Expected Result</a:t>
                      </a:r>
                      <a:endParaRPr lang="en-US" sz="2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89735">
                <a:tc>
                  <a:txBody>
                    <a:bodyPr/>
                    <a:p>
                      <a:pPr indent="0">
                        <a:buNone/>
                      </a:pPr>
                      <a:r>
                        <a:rPr lang="en-US" sz="2000" b="0">
                          <a:latin typeface="Times New Roman" panose="02020603050405020304" pitchFamily="18" charset="0"/>
                          <a:cs typeface="Times New Roman" panose="02020603050405020304" pitchFamily="18" charset="0"/>
                        </a:rPr>
                        <a:t>posts?id=`id`-10</a:t>
                      </a:r>
                      <a:endParaRPr lang="en-US" sz="2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Times New Roman" panose="02020603050405020304" pitchFamily="18" charset="0"/>
                          <a:cs typeface="Times New Roman" panose="02020603050405020304" pitchFamily="18" charset="0"/>
                        </a:rPr>
                        <a:t>As we send Get Method to the api back-end , it give us error .</a:t>
                      </a:r>
                      <a:endParaRPr lang="en-US" sz="2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2000" b="0">
                          <a:latin typeface="Times New Roman" panose="02020603050405020304" pitchFamily="18" charset="0"/>
                          <a:cs typeface="Times New Roman" panose="02020603050405020304" pitchFamily="18" charset="0"/>
                        </a:rPr>
                        <a:t>As there is no such routes in our system it should return a routes error.</a:t>
                      </a:r>
                      <a:endParaRPr lang="en-US" sz="2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141730" y="618490"/>
            <a:ext cx="9906000" cy="1126490"/>
          </a:xfrm>
        </p:spPr>
        <p:txBody>
          <a:bodyPr/>
          <a:p>
            <a:r>
              <a:rPr lang="en-US" dirty="0">
                <a:solidFill>
                  <a:srgbClr val="FFFFFF"/>
                </a:solidFill>
                <a:latin typeface="Nunito ExtraBold" panose="00000800000000000000"/>
                <a:ea typeface="Nunito ExtraBold" panose="00000800000000000000"/>
                <a:cs typeface="Nunito ExtraBold" panose="00000800000000000000"/>
                <a:sym typeface="Nunito ExtraBold" panose="00000800000000000000"/>
              </a:rPr>
              <a:t>Discussion</a:t>
            </a:r>
            <a:endParaRPr lang="en-US" dirty="0">
              <a:solidFill>
                <a:srgbClr val="FFFFFF"/>
              </a:solidFill>
              <a:latin typeface="Nunito ExtraBold" panose="00000800000000000000"/>
              <a:ea typeface="Nunito ExtraBold" panose="00000800000000000000"/>
              <a:cs typeface="Nunito ExtraBold" panose="00000800000000000000"/>
              <a:sym typeface="Nunito ExtraBold" panose="00000800000000000000"/>
            </a:endParaRPr>
          </a:p>
        </p:txBody>
      </p:sp>
      <p:sp>
        <p:nvSpPr>
          <p:cNvPr id="3" name="Content Placeholder 2"/>
          <p:cNvSpPr>
            <a:spLocks noGrp="1"/>
          </p:cNvSpPr>
          <p:nvPr>
            <p:ph idx="1"/>
          </p:nvPr>
        </p:nvSpPr>
        <p:spPr>
          <a:xfrm>
            <a:off x="931545" y="1744980"/>
            <a:ext cx="10115550" cy="4424680"/>
          </a:xfrm>
        </p:spPr>
        <p:txBody>
          <a:bodyPr/>
          <a:p>
            <a:pPr>
              <a:buFont typeface="Wingdings" panose="05000000000000000000" charset="0"/>
              <a:buChar char="v"/>
            </a:pPr>
            <a:r>
              <a:rPr lang="en-US" sz="1800"/>
              <a:t>In our Dinke-din we are going to explore the Blockchain world so that in social network uses can be safe and it’s owner can keep the data in safe.</a:t>
            </a:r>
            <a:endParaRPr lang="en-US" sz="1800"/>
          </a:p>
          <a:p>
            <a:pPr>
              <a:buFont typeface="Wingdings" panose="05000000000000000000" charset="0"/>
              <a:buChar char="v"/>
            </a:pPr>
            <a:r>
              <a:rPr lang="en-US" sz="1800"/>
              <a:t>We all are familiar with sharing post to social media .We all  feel insecure about data that we are sharing to the online social network (OSN) system.What will happen to our life if any of the data are hacked or modified or shared to any corrupt person .</a:t>
            </a:r>
            <a:endParaRPr lang="en-US" sz="1800"/>
          </a:p>
          <a:p>
            <a:pPr>
              <a:buFont typeface="Wingdings" panose="05000000000000000000" charset="0"/>
              <a:buChar char="v"/>
            </a:pPr>
            <a:r>
              <a:rPr lang="en-US" sz="1800"/>
              <a:t>Then our daily life's becomes a hard one to live .Dinke-din is the place where we explore the Blockchain and it’s most eye charming technology IPFS( Inter Planetary File system ). In the Dinke-din ,  we used the Blockchain hash ,the most buzzing word we always listen to secure the data , is like fingerprint for digital data [17]. In our Dinke-din we uses different hashing algorithm.  </a:t>
            </a:r>
            <a:endParaRPr lang="en-US" sz="18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dirty="0">
                <a:solidFill>
                  <a:srgbClr val="FFFFFF"/>
                </a:solidFill>
                <a:latin typeface="Nunito ExtraBold" panose="00000800000000000000"/>
                <a:ea typeface="Nunito ExtraBold" panose="00000800000000000000"/>
                <a:cs typeface="Nunito ExtraBold" panose="00000800000000000000"/>
                <a:sym typeface="Nunito ExtraBold" panose="00000800000000000000"/>
              </a:rPr>
              <a:t>contribution of the work </a:t>
            </a:r>
            <a:endParaRPr lang="en-US" dirty="0">
              <a:solidFill>
                <a:srgbClr val="FFFFFF"/>
              </a:solidFill>
              <a:latin typeface="Nunito ExtraBold" panose="00000800000000000000"/>
              <a:ea typeface="Nunito ExtraBold" panose="00000800000000000000"/>
              <a:cs typeface="Nunito ExtraBold" panose="00000800000000000000"/>
              <a:sym typeface="Nunito ExtraBold" panose="00000800000000000000"/>
            </a:endParaRPr>
          </a:p>
        </p:txBody>
      </p:sp>
      <p:sp>
        <p:nvSpPr>
          <p:cNvPr id="3" name="Content Placeholder 2"/>
          <p:cNvSpPr>
            <a:spLocks noGrp="1"/>
          </p:cNvSpPr>
          <p:nvPr>
            <p:ph idx="1"/>
          </p:nvPr>
        </p:nvSpPr>
        <p:spPr>
          <a:xfrm>
            <a:off x="1141095" y="2263140"/>
            <a:ext cx="10144125" cy="4130675"/>
          </a:xfrm>
        </p:spPr>
        <p:txBody>
          <a:bodyPr>
            <a:normAutofit fontScale="80000"/>
          </a:bodyPr>
          <a:p>
            <a:pPr>
              <a:buFont typeface="Wingdings" panose="05000000000000000000" charset="0"/>
              <a:buChar char="v"/>
            </a:pPr>
            <a:r>
              <a:rPr lang="en-US"/>
              <a:t>Blockchain helps to solve the security problem about user’s shared data and user data. But we make a separate cloud system where we stored the ipfs returned hash value in database </a:t>
            </a:r>
            <a:endParaRPr lang="en-US"/>
          </a:p>
          <a:p>
            <a:pPr>
              <a:buFont typeface="Wingdings" panose="05000000000000000000" charset="0"/>
              <a:buChar char="v"/>
            </a:pPr>
            <a:r>
              <a:rPr lang="en-US"/>
              <a:t>.In this cloud system whenever a user post in our Dinke-din , this post account address , image ipfs hash address , description of the post and date of the post will be stored in the database .</a:t>
            </a:r>
            <a:endParaRPr lang="en-US"/>
          </a:p>
          <a:p>
            <a:pPr>
              <a:buFont typeface="Wingdings" panose="05000000000000000000" charset="0"/>
              <a:buChar char="v"/>
            </a:pPr>
            <a:r>
              <a:rPr lang="en-US"/>
              <a:t> The most interesting thing about that is that it is a place for user and owner of Dinke-din .Here if any party want the post data or user data he must have to bearer token in his hand , without that he will be detected as a evil user. </a:t>
            </a: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dirty="0">
                <a:solidFill>
                  <a:srgbClr val="FFFFFF"/>
                </a:solidFill>
                <a:latin typeface="Nunito ExtraBold" panose="00000800000000000000"/>
                <a:ea typeface="Nunito ExtraBold" panose="00000800000000000000"/>
                <a:cs typeface="Nunito ExtraBold" panose="00000800000000000000"/>
                <a:sym typeface="Nunito ExtraBold" panose="00000800000000000000"/>
              </a:rPr>
              <a:t>Conclusions</a:t>
            </a:r>
            <a:endParaRPr dirty="0">
              <a:solidFill>
                <a:srgbClr val="FFFFFF"/>
              </a:solidFill>
              <a:latin typeface="Nunito ExtraBold" panose="00000800000000000000"/>
              <a:ea typeface="Nunito ExtraBold" panose="00000800000000000000"/>
              <a:cs typeface="Nunito ExtraBold" panose="00000800000000000000"/>
              <a:sym typeface="Nunito ExtraBold" panose="00000800000000000000"/>
            </a:endParaRPr>
          </a:p>
        </p:txBody>
      </p:sp>
      <p:sp>
        <p:nvSpPr>
          <p:cNvPr id="3" name="Content Placeholder 2"/>
          <p:cNvSpPr>
            <a:spLocks noGrp="1"/>
          </p:cNvSpPr>
          <p:nvPr>
            <p:ph idx="1"/>
          </p:nvPr>
        </p:nvSpPr>
        <p:spPr>
          <a:xfrm>
            <a:off x="902970" y="2249170"/>
            <a:ext cx="10144125" cy="3850640"/>
          </a:xfrm>
        </p:spPr>
        <p:txBody>
          <a:bodyPr>
            <a:normAutofit fontScale="80000"/>
          </a:bodyPr>
          <a:p>
            <a:pPr>
              <a:buFont typeface="Wingdings" panose="05000000000000000000" charset="0"/>
              <a:buChar char="v"/>
            </a:pPr>
            <a:r>
              <a:rPr lang="en-US"/>
              <a:t>. Our Dinke-din is a solution to the social network data losing and data corruption .</a:t>
            </a:r>
            <a:endParaRPr lang="en-US"/>
          </a:p>
          <a:p>
            <a:pPr>
              <a:buFont typeface="Wingdings" panose="05000000000000000000" charset="0"/>
              <a:buChar char="v"/>
            </a:pPr>
            <a:r>
              <a:rPr lang="en-US"/>
              <a:t>In  Dinke-din , we try to solve the most debating talk we always have with each other about what we sharing in the Dinke-din is it safe? </a:t>
            </a:r>
            <a:endParaRPr lang="en-US"/>
          </a:p>
          <a:p>
            <a:pPr>
              <a:buFont typeface="Wingdings" panose="05000000000000000000" charset="0"/>
              <a:buChar char="v"/>
            </a:pPr>
            <a:r>
              <a:rPr lang="en-US"/>
              <a:t>Will Dinke-din Owner share the all user data and user info to the thrid party ?</a:t>
            </a:r>
            <a:endParaRPr lang="en-US"/>
          </a:p>
          <a:p>
            <a:pPr>
              <a:buFont typeface="Wingdings" panose="05000000000000000000" charset="0"/>
              <a:buChar char="v"/>
            </a:pPr>
            <a:r>
              <a:rPr lang="en-US"/>
              <a:t>To solve this problem in our Dinke-din  we uses  IPFS Blockchain system</a:t>
            </a: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Text Box 99"/>
          <p:cNvSpPr txBox="1"/>
          <p:nvPr/>
        </p:nvSpPr>
        <p:spPr>
          <a:xfrm>
            <a:off x="473075" y="1903730"/>
            <a:ext cx="10926445" cy="4954270"/>
          </a:xfrm>
          <a:prstGeom prst="rect">
            <a:avLst/>
          </a:prstGeom>
          <a:noFill/>
          <a:ln w="9525">
            <a:noFill/>
          </a:ln>
        </p:spPr>
        <p:txBody>
          <a:bodyPr wrap="square">
            <a:spAutoFit/>
          </a:bodyPr>
          <a:p>
            <a:pPr indent="0"/>
            <a:r>
              <a:rPr lang="en-US" sz="2000" b="0">
                <a:latin typeface="SimSun" panose="02010600030101010101" pitchFamily="2" charset="-122"/>
                <a:ea typeface="MS Mincho" panose="02020609040205080304" pitchFamily="49" charset="-128"/>
              </a:rPr>
              <a:t>[1] </a:t>
            </a:r>
            <a:r>
              <a:rPr lang="en-US" sz="2000" b="0">
                <a:latin typeface="SimSun" panose="02010600030101010101" pitchFamily="2" charset="-122"/>
                <a:ea typeface="MS Mincho" panose="02020609040205080304" pitchFamily="49" charset="-128"/>
                <a:cs typeface="Times New Roman" panose="02020603050405020304" pitchFamily="18" charset="0"/>
              </a:rPr>
              <a:t>Pawade, Dipti, and Avani Sakhapara. "Blockchain Based Secure Traffic Police Assistant System." (2020).</a:t>
            </a:r>
            <a:endParaRPr lang="en-US" sz="2000" b="0">
              <a:latin typeface="SimSun" panose="02010600030101010101" pitchFamily="2" charset="-122"/>
              <a:ea typeface="MS Mincho" panose="02020609040205080304" pitchFamily="49" charset="-128"/>
              <a:cs typeface="Times New Roman" panose="02020603050405020304" pitchFamily="18" charset="0"/>
            </a:endParaRPr>
          </a:p>
          <a:p>
            <a:pPr indent="0"/>
            <a:r>
              <a:rPr lang="en-US" sz="2000" b="0">
                <a:latin typeface="SimSun" panose="02010600030101010101" pitchFamily="2" charset="-122"/>
                <a:ea typeface="MS Mincho" panose="02020609040205080304" pitchFamily="49" charset="-128"/>
              </a:rPr>
              <a:t>[2] </a:t>
            </a:r>
            <a:r>
              <a:rPr lang="en-US" sz="2000" b="0">
                <a:latin typeface="SimSun" panose="02010600030101010101" pitchFamily="2" charset="-122"/>
                <a:ea typeface="MS Mincho" panose="02020609040205080304" pitchFamily="49" charset="-128"/>
                <a:cs typeface="Times New Roman" panose="02020603050405020304" pitchFamily="18" charset="0"/>
              </a:rPr>
              <a:t>Sultana, Maliha, et al. "Towards developing a secure medical image sharing system based on zero trust principles and Blockchain technology." BMC Medical Informatics and Decision Making 20.1 (2020): 1-10.</a:t>
            </a:r>
            <a:endParaRPr lang="en-US" sz="2000" b="0">
              <a:latin typeface="SimSun" panose="02010600030101010101" pitchFamily="2" charset="-122"/>
              <a:ea typeface="MS Mincho" panose="02020609040205080304" pitchFamily="49" charset="-128"/>
              <a:cs typeface="Times New Roman" panose="02020603050405020304" pitchFamily="18" charset="0"/>
            </a:endParaRPr>
          </a:p>
          <a:p>
            <a:pPr indent="0"/>
            <a:r>
              <a:rPr lang="en-US" sz="2000" b="0">
                <a:latin typeface="SimSun" panose="02010600030101010101" pitchFamily="2" charset="-122"/>
                <a:ea typeface="MS Mincho" panose="02020609040205080304" pitchFamily="49" charset="-128"/>
              </a:rPr>
              <a:t>[3] </a:t>
            </a:r>
            <a:r>
              <a:rPr lang="en-US" sz="2000" b="0">
                <a:latin typeface="SimSun" panose="02010600030101010101" pitchFamily="2" charset="-122"/>
                <a:ea typeface="MS Mincho" panose="02020609040205080304" pitchFamily="49" charset="-128"/>
                <a:cs typeface="Times New Roman" panose="02020603050405020304" pitchFamily="18" charset="0"/>
              </a:rPr>
              <a:t>Adriano Witkowski and  Altair Santin “An IdM and Key-Based Authentication Method for Providing Single Sign-On in IoT ”.</a:t>
            </a:r>
            <a:endParaRPr lang="en-US" sz="2000" b="0">
              <a:latin typeface="SimSun" panose="02010600030101010101" pitchFamily="2" charset="-122"/>
              <a:ea typeface="MS Mincho" panose="02020609040205080304" pitchFamily="49" charset="-128"/>
              <a:cs typeface="Times New Roman" panose="02020603050405020304" pitchFamily="18" charset="0"/>
            </a:endParaRPr>
          </a:p>
          <a:p>
            <a:pPr indent="0"/>
            <a:r>
              <a:rPr lang="en-US" sz="2000" b="0">
                <a:latin typeface="SimSun" panose="02010600030101010101" pitchFamily="2" charset="-122"/>
                <a:ea typeface="MS Mincho" panose="02020609040205080304" pitchFamily="49" charset="-128"/>
              </a:rPr>
              <a:t>[4] </a:t>
            </a:r>
            <a:r>
              <a:rPr lang="en-US" sz="2000" b="0">
                <a:latin typeface="SimSun" panose="02010600030101010101" pitchFamily="2" charset="-122"/>
                <a:ea typeface="MS Mincho" panose="02020609040205080304" pitchFamily="49" charset="-128"/>
                <a:cs typeface="Times New Roman" panose="02020603050405020304" pitchFamily="18" charset="0"/>
              </a:rPr>
              <a:t>R. Mehta, N. Kapoor, S. Sourav and R. Shorey, "Decentralised Image Sharing and Copyright Protection using Blockchain and Perceptual Hashes," 2019 11th International Conference on Communication Systems &amp; Networks (COMSNETS), 2019, pp. 1-6, doi: 10.1109/COMSNETS.2019.8711440.</a:t>
            </a:r>
            <a:r>
              <a:rPr lang="en-US" b="0">
                <a:latin typeface="SimSun" panose="02010600030101010101" pitchFamily="2" charset="-122"/>
                <a:ea typeface="SimSun" panose="02010600030101010101" pitchFamily="2" charset="-122"/>
                <a:cs typeface="Times New Roman" panose="02020603050405020304" pitchFamily="18" charset="0"/>
              </a:rPr>
              <a:t>Jabarulla, Mohamed Y., and Heung-No Lee. 2021. "Blockchain-Based Distributed Patient-Centric Image Management System" Applied Sciences 11, no. 1: 196. </a:t>
            </a:r>
            <a:r>
              <a:rPr lang="en-US" b="0" u="sng">
                <a:solidFill>
                  <a:srgbClr val="0000FF"/>
                </a:solidFill>
                <a:latin typeface="SimSun" panose="02010600030101010101" pitchFamily="2" charset="-122"/>
                <a:ea typeface="SimSun" panose="02010600030101010101" pitchFamily="2" charset="-122"/>
                <a:cs typeface="Times New Roman" panose="02020603050405020304" pitchFamily="18" charset="0"/>
                <a:hlinkClick r:id="rId1"/>
              </a:rPr>
              <a:t>https://doi.org/10.3390/app11010196</a:t>
            </a:r>
            <a:endParaRPr lang="en-US" b="0" u="sng">
              <a:solidFill>
                <a:srgbClr val="0000FF"/>
              </a:solidFill>
              <a:latin typeface="SimSun" panose="02010600030101010101" pitchFamily="2" charset="-122"/>
              <a:ea typeface="SimSun" panose="02010600030101010101" pitchFamily="2" charset="-122"/>
              <a:cs typeface="Times New Roman" panose="02020603050405020304" pitchFamily="18" charset="0"/>
              <a:hlinkClick r:id="rId1"/>
            </a:endParaRPr>
          </a:p>
        </p:txBody>
      </p:sp>
      <p:sp>
        <p:nvSpPr>
          <p:cNvPr id="8" name="Rectangles 7"/>
          <p:cNvSpPr/>
          <p:nvPr/>
        </p:nvSpPr>
        <p:spPr>
          <a:xfrm>
            <a:off x="2891155" y="495935"/>
            <a:ext cx="5149850" cy="914400"/>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4800"/>
              <a:t>References</a:t>
            </a:r>
            <a:endParaRPr lang="en-US" sz="4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005" y="244475"/>
            <a:ext cx="4802505" cy="6369050"/>
          </a:xfrm>
        </p:spPr>
        <p:txBody>
          <a:bodyPr>
            <a:normAutofit/>
          </a:bodyPr>
          <a:lstStyle/>
          <a:p>
            <a:r>
              <a:rPr lang="en-US">
                <a:sym typeface="+mn-ea"/>
              </a:rPr>
              <a:t>Blockchain Decentralized Website </a:t>
            </a:r>
            <a:br>
              <a:rPr lang="en-US"/>
            </a:br>
            <a:br>
              <a:rPr lang="en-US"/>
            </a:br>
            <a:endParaRPr lang="en-US"/>
          </a:p>
        </p:txBody>
      </p:sp>
      <p:sp>
        <p:nvSpPr>
          <p:cNvPr id="3" name="Content Placeholder 2"/>
          <p:cNvSpPr>
            <a:spLocks noGrp="1"/>
          </p:cNvSpPr>
          <p:nvPr>
            <p:ph idx="1"/>
          </p:nvPr>
        </p:nvSpPr>
        <p:spPr>
          <a:xfrm>
            <a:off x="5607685" y="116205"/>
            <a:ext cx="5013960" cy="6234430"/>
          </a:xfrm>
        </p:spPr>
        <p:txBody>
          <a:bodyPr/>
          <a:lstStyle/>
          <a:p>
            <a:pPr>
              <a:buFont typeface="Wingdings" panose="05000000000000000000" charset="0"/>
              <a:buChar char="v"/>
            </a:pPr>
            <a:r>
              <a:rPr lang="en-US"/>
              <a:t>Brave browser enable decentralized web.</a:t>
            </a:r>
            <a:endParaRPr lang="en-US"/>
          </a:p>
          <a:p>
            <a:pPr>
              <a:buFont typeface="Wingdings" panose="05000000000000000000" charset="0"/>
              <a:buChar char="v"/>
            </a:pPr>
            <a:r>
              <a:rPr lang="en-US"/>
              <a:t> Patient Centric Image Management.</a:t>
            </a:r>
            <a:endParaRPr lang="en-US"/>
          </a:p>
          <a:p>
            <a:pPr>
              <a:buFont typeface="Wingdings" panose="05000000000000000000" charset="0"/>
              <a:buChar char="v"/>
            </a:pPr>
            <a:r>
              <a:rPr lang="en-US"/>
              <a:t>Tweetchain</a:t>
            </a:r>
            <a:endParaRPr lang="en-US"/>
          </a:p>
          <a:p>
            <a:pPr>
              <a:buFont typeface="Wingdings" panose="05000000000000000000" charset="0"/>
              <a:buChar char="v"/>
            </a:pPr>
            <a:r>
              <a:rPr lang="en-US"/>
              <a:t>Traffic Police Assistant system.</a:t>
            </a:r>
            <a:endParaRPr lang="en-US"/>
          </a:p>
          <a:p>
            <a:pPr>
              <a:buFont typeface="Wingdings" panose="05000000000000000000" charset="0"/>
              <a:buChar char="v"/>
            </a:pPr>
            <a:r>
              <a:rPr lang="en-US"/>
              <a:t> Secure Research record keeping.</a:t>
            </a:r>
            <a:endParaRPr lang="en-US"/>
          </a:p>
          <a:p>
            <a:pPr>
              <a:buFont typeface="Wingdings" panose="05000000000000000000" charset="0"/>
              <a:buChar char="v"/>
            </a:pPr>
            <a:r>
              <a:rPr lang="en-US"/>
              <a:t>HealthSense</a:t>
            </a:r>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Text Box 99"/>
          <p:cNvSpPr txBox="1"/>
          <p:nvPr/>
        </p:nvSpPr>
        <p:spPr>
          <a:xfrm>
            <a:off x="526415" y="902335"/>
            <a:ext cx="10926445" cy="5323205"/>
          </a:xfrm>
          <a:prstGeom prst="rect">
            <a:avLst/>
          </a:prstGeom>
          <a:noFill/>
          <a:ln w="9525">
            <a:noFill/>
          </a:ln>
        </p:spPr>
        <p:txBody>
          <a:bodyPr wrap="square">
            <a:spAutoFit/>
          </a:bodyPr>
          <a:p>
            <a:pPr indent="0"/>
            <a:r>
              <a:rPr lang="en-US" sz="2000" b="0">
                <a:latin typeface="SimSun" panose="02010600030101010101" pitchFamily="2" charset="-122"/>
                <a:ea typeface="MS Mincho" panose="02020609040205080304" pitchFamily="49" charset="-128"/>
              </a:rPr>
              <a:t>[6]Kumar, Randhir, et al. "A secured distributed detection system based on IPFS and Blockchain for industrial image and video data security." Journal of Parallel and Distributed Computing 152 (2021): 128-143.</a:t>
            </a:r>
            <a:endParaRPr lang="en-US" sz="2000" b="0">
              <a:latin typeface="SimSun" panose="02010600030101010101" pitchFamily="2" charset="-122"/>
              <a:ea typeface="MS Mincho" panose="02020609040205080304" pitchFamily="49" charset="-128"/>
            </a:endParaRPr>
          </a:p>
          <a:p>
            <a:pPr indent="0"/>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[7]Zhang, Lei, Mingxing Luo, Jiangtao Li, Man Ho Au, Kim-Kwang Raymond Choo, Tong Chen, and Shengwei Tian. "Blockchain based secure data sharing system for Internet of vehicles: A position paper." Vehicular Communications 16 (2019): 85-93.</a:t>
            </a:r>
            <a:endParaRPr lang="en-US" sz="2000" b="0">
              <a:latin typeface="SimSun" panose="02010600030101010101" pitchFamily="2" charset="-122"/>
              <a:ea typeface="MS Mincho" panose="02020609040205080304" pitchFamily="49" charset="-128"/>
            </a:endParaRPr>
          </a:p>
          <a:p>
            <a:pPr indent="0"/>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[8]Feixiang, Zhao, Liu Mingzhe, Wang Kun, and Zhang Hong. "Color image encryption via Hénon-zigzag map and chaotic restricted Boltzmann machine over Blockchain." Optics &amp; Laser Technology 135 (2021): 106610.</a:t>
            </a:r>
            <a:endParaRPr lang="en-US" sz="2000" b="0">
              <a:latin typeface="SimSun" panose="02010600030101010101" pitchFamily="2" charset="-122"/>
              <a:ea typeface="MS Mincho" panose="02020609040205080304" pitchFamily="49" charset="-128"/>
            </a:endParaRPr>
          </a:p>
          <a:p>
            <a:pPr indent="0"/>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[9]Wang, Xingyuan, Le Feng, and Hongyu Zhao. "Fast image encryption algorithm based on parallel computing system." Information Sciences 486 (2019): 340-358.</a:t>
            </a:r>
            <a:endParaRPr lang="en-US" sz="2000" b="0">
              <a:latin typeface="SimSun" panose="02010600030101010101" pitchFamily="2" charset="-122"/>
              <a:ea typeface="MS Mincho" panose="02020609040205080304" pitchFamily="49" charset="-128"/>
            </a:endParaRPr>
          </a:p>
          <a:p>
            <a:pPr indent="0"/>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[10]Laiphrakpam, Dolendro Singh, and Manglem Singh Khumanthem. "Medical image encryption based on improved ElGamal encryption technique." Optik 147 (2017): 88-102.</a:t>
            </a:r>
            <a:endParaRPr lang="en-US" sz="2000" b="0">
              <a:latin typeface="SimSun" panose="02010600030101010101" pitchFamily="2" charset="-122"/>
              <a:ea typeface="MS Mincho" panose="02020609040205080304" pitchFamily="49" charset="-128"/>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Text Box 99"/>
          <p:cNvSpPr txBox="1"/>
          <p:nvPr/>
        </p:nvSpPr>
        <p:spPr>
          <a:xfrm>
            <a:off x="526415" y="902335"/>
            <a:ext cx="10926445" cy="5631180"/>
          </a:xfrm>
          <a:prstGeom prst="rect">
            <a:avLst/>
          </a:prstGeom>
          <a:noFill/>
          <a:ln w="9525">
            <a:noFill/>
          </a:ln>
        </p:spPr>
        <p:txBody>
          <a:bodyPr wrap="square">
            <a:spAutoFit/>
          </a:bodyPr>
          <a:p>
            <a:pPr indent="0"/>
            <a:r>
              <a:rPr lang="en-US" sz="2000" b="0">
                <a:latin typeface="SimSun" panose="02010600030101010101" pitchFamily="2" charset="-122"/>
                <a:ea typeface="MS Mincho" panose="02020609040205080304" pitchFamily="49" charset="-128"/>
              </a:rPr>
              <a:t>[11]Cai, Lu-Zhong, Ming-Zhao He, Qing Liu, and Xiu-Lun Yang. "Digital image encryption and watermarking by phase-shifting interferometry." Applied optics 43, no. 15 (2004): 3078-3084.</a:t>
            </a:r>
            <a:endParaRPr lang="en-US" sz="2000" b="0">
              <a:latin typeface="SimSun" panose="02010600030101010101" pitchFamily="2" charset="-122"/>
              <a:ea typeface="MS Mincho" panose="02020609040205080304" pitchFamily="49" charset="-128"/>
            </a:endParaRPr>
          </a:p>
          <a:p>
            <a:pPr indent="0"/>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[12]Zhou, Yuezhi, Yaoxue Zhang, and Yinglian Xie. "Virtual disk based centralized management for enterprise networks." In Proceedings of the 2006 SIGCOMM workshop on Internet network management, pp. 23-28. 2006.</a:t>
            </a:r>
            <a:endParaRPr lang="en-US" sz="2000" b="0">
              <a:latin typeface="SimSun" panose="02010600030101010101" pitchFamily="2" charset="-122"/>
              <a:ea typeface="MS Mincho" panose="02020609040205080304" pitchFamily="49" charset="-128"/>
            </a:endParaRPr>
          </a:p>
          <a:p>
            <a:pPr indent="0"/>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[13]Mohsin, A. H., A. A. Zaidan, B. B. Zaidan, K. I. Mohammed, Osamah Shihab Albahri, Ahmed Shihab Albahri, and M. A. Alsalem. "PSO–Blockchain-based image steganography: towards a new method to secure updating and sharing COVID-19 data in decentralised hospitals intelligence architecture." Multimedia tools and applications 80, no. 9 (2021): 14137-14161.</a:t>
            </a:r>
            <a:endParaRPr lang="en-US" sz="2000" b="0">
              <a:latin typeface="SimSun" panose="02010600030101010101" pitchFamily="2" charset="-122"/>
              <a:ea typeface="MS Mincho" panose="02020609040205080304" pitchFamily="49" charset="-128"/>
            </a:endParaRPr>
          </a:p>
          <a:p>
            <a:pPr indent="0"/>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[14]Bhowmik, D., Natu, A., Ishikawa, T., Feng, T., &amp; Abhayaratne, C. (2018, July). The Jpeg-Blockchain framework for glam services. In 2018 IEEE International Conference on Multimedia &amp; Expo Workshops (ICMEW) (pp. 1-6). IEEE.</a:t>
            </a:r>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 </a:t>
            </a:r>
            <a:endParaRPr lang="en-US" sz="2000" b="0">
              <a:latin typeface="SimSun" panose="02010600030101010101" pitchFamily="2" charset="-122"/>
              <a:ea typeface="MS Mincho" panose="02020609040205080304" pitchFamily="49" charset="-128"/>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Text Box 99"/>
          <p:cNvSpPr txBox="1"/>
          <p:nvPr/>
        </p:nvSpPr>
        <p:spPr>
          <a:xfrm>
            <a:off x="526415" y="902335"/>
            <a:ext cx="10996930" cy="4399915"/>
          </a:xfrm>
          <a:prstGeom prst="rect">
            <a:avLst/>
          </a:prstGeom>
          <a:noFill/>
          <a:ln w="9525">
            <a:noFill/>
          </a:ln>
        </p:spPr>
        <p:txBody>
          <a:bodyPr wrap="square">
            <a:spAutoFit/>
          </a:bodyPr>
          <a:p>
            <a:pPr indent="0"/>
            <a:r>
              <a:rPr lang="en-US" sz="2000" b="0">
                <a:latin typeface="SimSun" panose="02010600030101010101" pitchFamily="2" charset="-122"/>
                <a:ea typeface="MS Mincho" panose="02020609040205080304" pitchFamily="49" charset="-128"/>
              </a:rPr>
              <a:t>[16] Swapnil Ninawe and Pallapa Venkataram “Authentication schemes for social network users: a review ”.</a:t>
            </a:r>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[17]What is Blockchain ? what is the future of it  8 Reasons Why Blockchain Technology Is the Future | upGrad blog </a:t>
            </a:r>
            <a:endParaRPr lang="en-US" sz="2000" b="0">
              <a:latin typeface="SimSun" panose="02010600030101010101" pitchFamily="2" charset="-122"/>
              <a:ea typeface="MS Mincho" panose="02020609040205080304" pitchFamily="49" charset="-128"/>
            </a:endParaRPr>
          </a:p>
          <a:p>
            <a:pPr indent="0"/>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[18] Zheng, Qiuhong, Yi Li, Ping Chen, and Xinghua Dong. "An innovative IPFS-based storage model for blockchain." In 2018 IEEE/WIC/ACM International Conference on Web Intelligence (WI), pp. 704-708. IEEE, 2018.</a:t>
            </a:r>
            <a:endParaRPr lang="en-US" sz="2000" b="0">
              <a:latin typeface="SimSun" panose="02010600030101010101" pitchFamily="2" charset="-122"/>
              <a:ea typeface="MS Mincho" panose="02020609040205080304" pitchFamily="49" charset="-128"/>
            </a:endParaRPr>
          </a:p>
          <a:p>
            <a:pPr indent="0"/>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[19]Kozlowska, Iga. "Facebook and data privacy in the age of Cambridge Analytica." Seattle, WA: The University of Washington. Retrieved August 1 (2018): 2019.</a:t>
            </a:r>
            <a:endParaRPr lang="en-US" sz="2000" b="0">
              <a:latin typeface="SimSun" panose="02010600030101010101" pitchFamily="2" charset="-122"/>
              <a:ea typeface="MS Mincho" panose="02020609040205080304" pitchFamily="49" charset="-128"/>
            </a:endParaRPr>
          </a:p>
          <a:p>
            <a:pPr indent="0"/>
            <a:endParaRPr lang="en-US" sz="2000" b="0">
              <a:latin typeface="SimSun" panose="02010600030101010101" pitchFamily="2" charset="-122"/>
              <a:ea typeface="MS Mincho" panose="02020609040205080304" pitchFamily="49" charset="-128"/>
            </a:endParaRPr>
          </a:p>
          <a:p>
            <a:pPr indent="0"/>
            <a:endParaRPr lang="en-US" sz="2000" b="0">
              <a:latin typeface="SimSun" panose="02010600030101010101" pitchFamily="2" charset="-122"/>
              <a:ea typeface="MS Mincho" panose="02020609040205080304" pitchFamily="49" charset="-128"/>
            </a:endParaRPr>
          </a:p>
          <a:p>
            <a:pPr indent="0"/>
            <a:r>
              <a:rPr lang="en-US" sz="2000" b="0">
                <a:latin typeface="SimSun" panose="02010600030101010101" pitchFamily="2" charset="-122"/>
                <a:ea typeface="MS Mincho" panose="02020609040205080304" pitchFamily="49" charset="-128"/>
              </a:rPr>
              <a:t>[20]What is testing  What is software testing? - Quora</a:t>
            </a:r>
            <a:endParaRPr lang="en-US" sz="2000" b="0">
              <a:latin typeface="SimSun" panose="02010600030101010101" pitchFamily="2" charset="-122"/>
              <a:ea typeface="MS Mincho" panose="02020609040205080304" pitchFamily="49" charset="-128"/>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rgbClr val="FFFFFF"/>
                </a:solidFill>
                <a:latin typeface="Nunito" panose="00000500000000000000"/>
                <a:ea typeface="Nunito" panose="00000500000000000000"/>
                <a:cs typeface="Nunito" panose="00000500000000000000"/>
                <a:sym typeface="Nunito" panose="00000500000000000000"/>
              </a:rPr>
              <a:t>                Problem Statement</a:t>
            </a:r>
            <a:br>
              <a:rPr b="1" dirty="0">
                <a:latin typeface="Nunito" panose="00000500000000000000"/>
                <a:ea typeface="Nunito" panose="00000500000000000000"/>
                <a:cs typeface="Nunito" panose="00000500000000000000"/>
                <a:sym typeface="Nunito" panose="00000500000000000000"/>
              </a:rPr>
            </a:br>
            <a:endParaRPr lang="en-US"/>
          </a:p>
        </p:txBody>
      </p:sp>
      <p:pic>
        <p:nvPicPr>
          <p:cNvPr id="5" name="Content Placeholder 4"/>
          <p:cNvPicPr>
            <a:picLocks noChangeAspect="1"/>
          </p:cNvPicPr>
          <p:nvPr>
            <p:ph idx="1"/>
          </p:nvPr>
        </p:nvPicPr>
        <p:blipFill>
          <a:blip r:embed="rId1"/>
          <a:stretch>
            <a:fillRect/>
          </a:stretch>
        </p:blipFill>
        <p:spPr>
          <a:xfrm>
            <a:off x="1289685" y="1665605"/>
            <a:ext cx="9165590" cy="446278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p:cNvSpPr/>
          <p:nvPr/>
        </p:nvSpPr>
        <p:spPr>
          <a:xfrm>
            <a:off x="1314450" y="1293495"/>
            <a:ext cx="9563100" cy="1344930"/>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a:solidFill>
                  <a:schemeClr val="tx1"/>
                </a:solidFill>
              </a:rPr>
              <a:t>HTTP request would look like this </a:t>
            </a:r>
            <a:endParaRPr lang="en-US">
              <a:solidFill>
                <a:schemeClr val="tx1"/>
              </a:solidFill>
            </a:endParaRPr>
          </a:p>
          <a:p>
            <a:pPr marL="0" indent="0">
              <a:buNone/>
            </a:pPr>
            <a:r>
              <a:rPr lang="en-US">
                <a:solidFill>
                  <a:schemeClr val="tx1"/>
                </a:solidFill>
              </a:rPr>
              <a:t>http://10.20.30.40/user/post/image</a:t>
            </a:r>
            <a:endParaRPr lang="en-US">
              <a:solidFill>
                <a:schemeClr val="tx1"/>
              </a:solidFill>
            </a:endParaRPr>
          </a:p>
        </p:txBody>
      </p:sp>
      <p:sp>
        <p:nvSpPr>
          <p:cNvPr id="8" name="Content Placeholder 7"/>
          <p:cNvSpPr/>
          <p:nvPr>
            <p:ph sz="half" idx="2"/>
          </p:nvPr>
        </p:nvSpPr>
        <p:spPr>
          <a:xfrm>
            <a:off x="1187450" y="3153410"/>
            <a:ext cx="10048240" cy="1770380"/>
          </a:xfrm>
        </p:spPr>
        <p:txBody>
          <a:bodyPr/>
          <a:p>
            <a:pPr marL="0" indent="0">
              <a:buNone/>
            </a:pPr>
            <a:r>
              <a:rPr lang="en-US"/>
              <a:t>IPFS request would look like  </a:t>
            </a:r>
            <a:endParaRPr lang="en-US"/>
          </a:p>
          <a:p>
            <a:pPr marL="0" indent="0">
              <a:buNone/>
            </a:pPr>
            <a:r>
              <a:rPr lang="en-US"/>
              <a:t>https://ipfs.io/ipfs/Qmbev52icDQtBMozC7pbuqxKEtPvnw3473EGkuDfhXeGLw?filename=Image%201.png</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395" y="122555"/>
            <a:ext cx="10807700" cy="842010"/>
          </a:xfrm>
        </p:spPr>
        <p:txBody>
          <a:bodyPr>
            <a:normAutofit fontScale="90000"/>
          </a:bodyPr>
          <a:lstStyle/>
          <a:p>
            <a:r>
              <a:rPr lang="en-US" dirty="0">
                <a:solidFill>
                  <a:schemeClr val="bg1"/>
                </a:solidFill>
                <a:latin typeface="Nunito ExtraBold" panose="00000800000000000000"/>
                <a:ea typeface="Nunito ExtraBold" panose="00000800000000000000"/>
                <a:cs typeface="Nunito ExtraBold" panose="00000800000000000000"/>
                <a:sym typeface="Nunito ExtraBold" panose="00000800000000000000"/>
              </a:rPr>
              <a:t>Literature Review</a:t>
            </a:r>
            <a:br>
              <a:rPr lang="en-US" dirty="0">
                <a:solidFill>
                  <a:schemeClr val="bg1"/>
                </a:solidFill>
                <a:latin typeface="Nunito ExtraBold" panose="00000800000000000000"/>
                <a:ea typeface="Nunito ExtraBold" panose="00000800000000000000"/>
                <a:cs typeface="Nunito ExtraBold" panose="00000800000000000000"/>
                <a:sym typeface="Nunito ExtraBold" panose="00000800000000000000"/>
              </a:rPr>
            </a:br>
            <a:endParaRPr lang="en-US"/>
          </a:p>
        </p:txBody>
      </p:sp>
      <p:graphicFrame>
        <p:nvGraphicFramePr>
          <p:cNvPr id="9" name="Content Placeholder 8"/>
          <p:cNvGraphicFramePr>
            <a:graphicFrameLocks noGrp="1"/>
          </p:cNvGraphicFramePr>
          <p:nvPr>
            <p:ph sz="half" idx="2"/>
          </p:nvPr>
        </p:nvGraphicFramePr>
        <p:xfrm>
          <a:off x="697230" y="2073910"/>
          <a:ext cx="10784840" cy="4366260"/>
        </p:xfrm>
        <a:graphic>
          <a:graphicData uri="http://schemas.openxmlformats.org/drawingml/2006/table">
            <a:tbl>
              <a:tblPr firstRow="1" firstCol="1" bandRow="1"/>
              <a:tblGrid>
                <a:gridCol w="1167765"/>
                <a:gridCol w="2313940"/>
                <a:gridCol w="4209415"/>
                <a:gridCol w="3093720"/>
              </a:tblGrid>
              <a:tr h="4366260">
                <a:tc>
                  <a:txBody>
                    <a:bodyPr/>
                    <a:p>
                      <a:pPr marL="0" marR="0" indent="457200" algn="just">
                        <a:lnSpc>
                          <a:spcPct val="150000"/>
                        </a:lnSpc>
                        <a:spcBef>
                          <a:spcPts val="2000"/>
                        </a:spcBef>
                        <a:spcAft>
                          <a:spcPts val="2000"/>
                        </a:spcAft>
                      </a:pPr>
                      <a:r>
                        <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3</a:t>
                      </a:r>
                      <a:endPar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0" algn="just">
                        <a:lnSpc>
                          <a:spcPct val="150000"/>
                        </a:lnSpc>
                        <a:spcBef>
                          <a:spcPts val="2000"/>
                        </a:spcBef>
                        <a:spcAft>
                          <a:spcPts val="2000"/>
                        </a:spcAft>
                      </a:pPr>
                      <a:r>
                        <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IdM system </a:t>
                      </a:r>
                      <a:endPar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0" algn="just">
                        <a:lnSpc>
                          <a:spcPct val="150000"/>
                        </a:lnSpc>
                        <a:spcBef>
                          <a:spcPts val="2000"/>
                        </a:spcBef>
                        <a:spcAft>
                          <a:spcPts val="2000"/>
                        </a:spcAft>
                      </a:pPr>
                      <a:r>
                        <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based on Single Sign-On services . SP validates the identity and credentials with an Idp , preventing the user needs to enter it’s identifier and password to access the services..</a:t>
                      </a:r>
                      <a:endPar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342900" marR="0" indent="-342900" algn="just">
                        <a:lnSpc>
                          <a:spcPct val="150000"/>
                        </a:lnSpc>
                        <a:spcBef>
                          <a:spcPts val="2000"/>
                        </a:spcBef>
                        <a:spcAft>
                          <a:spcPts val="2000"/>
                        </a:spcAft>
                        <a:buFont typeface="Arial" panose="020B0604020202020204" pitchFamily="34" charset="0"/>
                        <a:buChar char="•"/>
                      </a:pPr>
                      <a:r>
                        <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It left authentication layer risky.</a:t>
                      </a:r>
                      <a:endPar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r>
            </a:tbl>
          </a:graphicData>
        </a:graphic>
      </p:graphicFrame>
      <p:graphicFrame>
        <p:nvGraphicFramePr>
          <p:cNvPr id="11" name="Content Placeholder 10"/>
          <p:cNvGraphicFramePr>
            <a:graphicFrameLocks noGrp="1"/>
          </p:cNvGraphicFramePr>
          <p:nvPr>
            <p:ph sz="half" idx="1"/>
          </p:nvPr>
        </p:nvGraphicFramePr>
        <p:xfrm>
          <a:off x="697230" y="1435735"/>
          <a:ext cx="10784840" cy="654050"/>
        </p:xfrm>
        <a:graphic>
          <a:graphicData uri="http://schemas.openxmlformats.org/drawingml/2006/table">
            <a:tbl>
              <a:tblPr firstRow="1" firstCol="1" bandRow="1"/>
              <a:tblGrid>
                <a:gridCol w="1237615"/>
                <a:gridCol w="2257425"/>
                <a:gridCol w="4174490"/>
                <a:gridCol w="3115310"/>
              </a:tblGrid>
              <a:tr h="654050">
                <a:tc>
                  <a:txBody>
                    <a:bodyPr/>
                    <a:p>
                      <a:pPr marL="0" marR="0" indent="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SL No.</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45720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Name</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45720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Descriptions</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45720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Limitations</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sz="half" idx="2"/>
          </p:nvPr>
        </p:nvGraphicFramePr>
        <p:xfrm>
          <a:off x="697230" y="2073910"/>
          <a:ext cx="10784840" cy="4366260"/>
        </p:xfrm>
        <a:graphic>
          <a:graphicData uri="http://schemas.openxmlformats.org/drawingml/2006/table">
            <a:tbl>
              <a:tblPr firstRow="1" firstCol="1" bandRow="1"/>
              <a:tblGrid>
                <a:gridCol w="1167765"/>
                <a:gridCol w="2313940"/>
                <a:gridCol w="4209415"/>
                <a:gridCol w="3093720"/>
              </a:tblGrid>
              <a:tr h="4366260">
                <a:tc>
                  <a:txBody>
                    <a:bodyPr/>
                    <a:p>
                      <a:pPr marL="0" marR="0" indent="457200" algn="just">
                        <a:lnSpc>
                          <a:spcPct val="150000"/>
                        </a:lnSpc>
                        <a:spcBef>
                          <a:spcPts val="2000"/>
                        </a:spcBef>
                        <a:spcAft>
                          <a:spcPts val="2000"/>
                        </a:spcAft>
                      </a:pPr>
                      <a:r>
                        <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3</a:t>
                      </a:r>
                      <a:endPar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0" algn="just">
                        <a:lnSpc>
                          <a:spcPct val="150000"/>
                        </a:lnSpc>
                        <a:spcBef>
                          <a:spcPts val="2000"/>
                        </a:spcBef>
                        <a:spcAft>
                          <a:spcPts val="2000"/>
                        </a:spcAft>
                      </a:pPr>
                      <a:r>
                        <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Medical Image Sharing system </a:t>
                      </a:r>
                      <a:endPar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0" algn="just">
                        <a:lnSpc>
                          <a:spcPct val="150000"/>
                        </a:lnSpc>
                        <a:spcBef>
                          <a:spcPts val="2000"/>
                        </a:spcBef>
                        <a:spcAft>
                          <a:spcPts val="2000"/>
                        </a:spcAft>
                      </a:pPr>
                      <a:r>
                        <a:rPr lang="en-US" sz="240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Blockchain based image sharing system . It also offers data encryption features. Since each transaction requires peer-to-peer verification</a:t>
                      </a:r>
                      <a:r>
                        <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a:t>
                      </a:r>
                      <a:endPar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342900" marR="0" indent="-342900" algn="just">
                        <a:lnSpc>
                          <a:spcPct val="150000"/>
                        </a:lnSpc>
                        <a:spcBef>
                          <a:spcPts val="2000"/>
                        </a:spcBef>
                        <a:spcAft>
                          <a:spcPts val="2000"/>
                        </a:spcAft>
                        <a:buFont typeface="Arial" panose="020B0604020202020204" pitchFamily="34" charset="0"/>
                        <a:buChar char="•"/>
                      </a:pPr>
                      <a:r>
                        <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It has no strong auhentication system .</a:t>
                      </a:r>
                      <a:endPar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r>
            </a:tbl>
          </a:graphicData>
        </a:graphic>
      </p:graphicFrame>
      <p:graphicFrame>
        <p:nvGraphicFramePr>
          <p:cNvPr id="11" name="Content Placeholder 10"/>
          <p:cNvGraphicFramePr>
            <a:graphicFrameLocks noGrp="1"/>
          </p:cNvGraphicFramePr>
          <p:nvPr>
            <p:ph sz="half" idx="1"/>
          </p:nvPr>
        </p:nvGraphicFramePr>
        <p:xfrm>
          <a:off x="697230" y="1435735"/>
          <a:ext cx="10784840" cy="654050"/>
        </p:xfrm>
        <a:graphic>
          <a:graphicData uri="http://schemas.openxmlformats.org/drawingml/2006/table">
            <a:tbl>
              <a:tblPr firstRow="1" firstCol="1" bandRow="1"/>
              <a:tblGrid>
                <a:gridCol w="1237615"/>
                <a:gridCol w="2257425"/>
                <a:gridCol w="4174490"/>
                <a:gridCol w="3115310"/>
              </a:tblGrid>
              <a:tr h="654050">
                <a:tc>
                  <a:txBody>
                    <a:bodyPr/>
                    <a:p>
                      <a:pPr marL="0" marR="0" indent="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SL No.</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45720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Name</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45720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Descriptions</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45720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Limitations</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sz="half" idx="2"/>
          </p:nvPr>
        </p:nvGraphicFramePr>
        <p:xfrm>
          <a:off x="703580" y="1238885"/>
          <a:ext cx="10784840" cy="4937760"/>
        </p:xfrm>
        <a:graphic>
          <a:graphicData uri="http://schemas.openxmlformats.org/drawingml/2006/table">
            <a:tbl>
              <a:tblPr firstRow="1" firstCol="1" bandRow="1"/>
              <a:tblGrid>
                <a:gridCol w="1167765"/>
                <a:gridCol w="2313940"/>
                <a:gridCol w="4209415"/>
                <a:gridCol w="3093720"/>
              </a:tblGrid>
              <a:tr h="4937760">
                <a:tc>
                  <a:txBody>
                    <a:bodyPr/>
                    <a:p>
                      <a:pPr marL="0" marR="0" indent="457200" algn="just">
                        <a:lnSpc>
                          <a:spcPct val="150000"/>
                        </a:lnSpc>
                        <a:spcBef>
                          <a:spcPts val="2000"/>
                        </a:spcBef>
                        <a:spcAft>
                          <a:spcPts val="2000"/>
                        </a:spcAft>
                      </a:pPr>
                      <a:r>
                        <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3</a:t>
                      </a:r>
                      <a:endPar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0" algn="just">
                        <a:lnSpc>
                          <a:spcPct val="150000"/>
                        </a:lnSpc>
                        <a:spcBef>
                          <a:spcPts val="2000"/>
                        </a:spcBef>
                        <a:spcAft>
                          <a:spcPts val="2000"/>
                        </a:spcAft>
                      </a:pPr>
                      <a:r>
                        <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Fast Image encryption system . </a:t>
                      </a:r>
                      <a:endPar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0" algn="just">
                        <a:lnSpc>
                          <a:spcPct val="150000"/>
                        </a:lnSpc>
                        <a:spcBef>
                          <a:spcPts val="2000"/>
                        </a:spcBef>
                        <a:spcAft>
                          <a:spcPts val="2000"/>
                        </a:spcAft>
                      </a:pPr>
                      <a:r>
                        <a:rPr lang="en-US" sz="240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uses the permutation and diffusion to encrypt the image .they used permutation algorithms including sorting-based permutation algorithm .They emphaiss on using of parrallelism of diffusion to get quality full result on image encryption .</a:t>
                      </a:r>
                      <a:endParaRPr lang="en-US" sz="240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342900" marR="0" indent="-342900" algn="just">
                        <a:lnSpc>
                          <a:spcPct val="150000"/>
                        </a:lnSpc>
                        <a:spcBef>
                          <a:spcPts val="2000"/>
                        </a:spcBef>
                        <a:spcAft>
                          <a:spcPts val="2000"/>
                        </a:spcAft>
                        <a:buFont typeface="Arial" panose="020B0604020202020204" pitchFamily="34" charset="0"/>
                        <a:buChar char="•"/>
                      </a:pPr>
                      <a:r>
                        <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i .</a:t>
                      </a:r>
                      <a:endParaRPr lang="en-US" sz="2400"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r>
            </a:tbl>
          </a:graphicData>
        </a:graphic>
      </p:graphicFrame>
      <p:graphicFrame>
        <p:nvGraphicFramePr>
          <p:cNvPr id="11" name="Content Placeholder 10"/>
          <p:cNvGraphicFramePr>
            <a:graphicFrameLocks noGrp="1"/>
          </p:cNvGraphicFramePr>
          <p:nvPr>
            <p:ph sz="half" idx="1"/>
          </p:nvPr>
        </p:nvGraphicFramePr>
        <p:xfrm>
          <a:off x="697230" y="584835"/>
          <a:ext cx="10784840" cy="654050"/>
        </p:xfrm>
        <a:graphic>
          <a:graphicData uri="http://schemas.openxmlformats.org/drawingml/2006/table">
            <a:tbl>
              <a:tblPr firstRow="1" firstCol="1" bandRow="1"/>
              <a:tblGrid>
                <a:gridCol w="1237615"/>
                <a:gridCol w="2257425"/>
                <a:gridCol w="4174490"/>
                <a:gridCol w="3115310"/>
              </a:tblGrid>
              <a:tr h="654050">
                <a:tc>
                  <a:txBody>
                    <a:bodyPr/>
                    <a:p>
                      <a:pPr marL="0" marR="0" indent="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SL No.</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45720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Name</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45720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Descriptions</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c>
                  <a:txBody>
                    <a:bodyPr/>
                    <a:p>
                      <a:pPr marL="0" marR="0" indent="457200" algn="ctr">
                        <a:lnSpc>
                          <a:spcPct val="150000"/>
                        </a:lnSpc>
                        <a:spcBef>
                          <a:spcPts val="2000"/>
                        </a:spcBef>
                        <a:spcAft>
                          <a:spcPts val="2000"/>
                        </a:spcAft>
                      </a:pPr>
                      <a:r>
                        <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rPr>
                        <a:t>Limitations</a:t>
                      </a:r>
                      <a:endParaRPr lang="en-US" sz="2400" b="1" dirty="0">
                        <a:solidFill>
                          <a:schemeClr val="bg1"/>
                        </a:solidFill>
                        <a:effectLst/>
                        <a:latin typeface="Times New Roman" panose="02020603050405020304" pitchFamily="18" charset="0"/>
                        <a:ea typeface="MS Mincho" panose="02020609040205080304" pitchFamily="49" charset="-128"/>
                        <a:cs typeface="Arial" panose="020B0604020202020204" pitchFamily="34" charset="0"/>
                      </a:endParaRPr>
                    </a:p>
                  </a:txBody>
                  <a:tcPr marL="59511" marR="59511" marT="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rgbClr val="FFFFFF"/>
                </a:solidFill>
                <a:latin typeface="Nunito ExtraBold" panose="00000800000000000000"/>
                <a:ea typeface="Nunito ExtraBold" panose="00000800000000000000"/>
                <a:cs typeface="Nunito ExtraBold" panose="00000800000000000000"/>
                <a:sym typeface="Nunito ExtraBold" panose="00000800000000000000"/>
              </a:rPr>
              <a:t>Research Gap</a:t>
            </a:r>
            <a:endParaRPr lang="en-US" dirty="0">
              <a:solidFill>
                <a:schemeClr val="tx1"/>
              </a:solidFill>
              <a:latin typeface="Nunito ExtraBold" panose="00000800000000000000"/>
              <a:ea typeface="Nunito ExtraBold" panose="00000800000000000000"/>
              <a:cs typeface="Nunito ExtraBold" panose="00000800000000000000"/>
              <a:sym typeface="Nunito ExtraBold" panose="00000800000000000000"/>
            </a:endParaRPr>
          </a:p>
        </p:txBody>
      </p:sp>
      <p:sp>
        <p:nvSpPr>
          <p:cNvPr id="3" name="Content Placeholder 2"/>
          <p:cNvSpPr>
            <a:spLocks noGrp="1"/>
          </p:cNvSpPr>
          <p:nvPr>
            <p:ph idx="1"/>
          </p:nvPr>
        </p:nvSpPr>
        <p:spPr/>
        <p:txBody>
          <a:bodyPr/>
          <a:lstStyle/>
          <a:p>
            <a:pPr>
              <a:buFont typeface="Wingdings" panose="05000000000000000000" charset="0"/>
              <a:buChar char="v"/>
            </a:pPr>
            <a:r>
              <a:rPr lang="en-US"/>
              <a:t>Most of the applications have Complexity in using Image encryption and decentralization the system</a:t>
            </a:r>
            <a:endParaRPr lang="en-US"/>
          </a:p>
          <a:p>
            <a:pPr>
              <a:buFont typeface="Wingdings" panose="05000000000000000000" charset="0"/>
              <a:buChar char="v"/>
            </a:pPr>
            <a:r>
              <a:rPr lang="en-US"/>
              <a:t>They have limitations in combining authentication and Blockchain in same system</a:t>
            </a:r>
            <a:endParaRPr lang="en-US"/>
          </a:p>
          <a:p>
            <a:pPr>
              <a:buFont typeface="Wingdings" panose="05000000000000000000" charset="0"/>
              <a:buChar char="v"/>
            </a:pPr>
            <a:r>
              <a:rPr lang="en-US"/>
              <a:t>Most of the system are mainly focused on providing a secure system on their own system</a:t>
            </a:r>
            <a:endParaRPr lang="en-US"/>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 design</Template>
  <TotalTime>0</TotalTime>
  <Words>8666</Words>
  <Application>WPS Presentation</Application>
  <PresentationFormat>Widescreen</PresentationFormat>
  <Paragraphs>211</Paragraphs>
  <Slides>32</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32</vt:i4>
      </vt:variant>
    </vt:vector>
  </HeadingPairs>
  <TitlesOfParts>
    <vt:vector size="50" baseType="lpstr">
      <vt:lpstr>Arial</vt:lpstr>
      <vt:lpstr>SimSun</vt:lpstr>
      <vt:lpstr>Wingdings</vt:lpstr>
      <vt:lpstr>Trebuchet MS</vt:lpstr>
      <vt:lpstr>Nunito</vt:lpstr>
      <vt:lpstr>Segoe Print</vt:lpstr>
      <vt:lpstr>Nunito</vt:lpstr>
      <vt:lpstr>Nunito SemiBold</vt:lpstr>
      <vt:lpstr>Wingdings</vt:lpstr>
      <vt:lpstr>Nunito ExtraBold</vt:lpstr>
      <vt:lpstr>Times New Roman</vt:lpstr>
      <vt:lpstr>MS Mincho</vt:lpstr>
      <vt:lpstr>Yu Gothic UI</vt:lpstr>
      <vt:lpstr>Tw Cen MT</vt:lpstr>
      <vt:lpstr>Microsoft YaHei</vt:lpstr>
      <vt:lpstr>Arial Unicode MS</vt:lpstr>
      <vt:lpstr>Calibri</vt:lpstr>
      <vt:lpstr>Circuit</vt:lpstr>
      <vt:lpstr>Decentralized Social Network using Blockchain (Dinke-Din) </vt:lpstr>
      <vt:lpstr>                         Background</vt:lpstr>
      <vt:lpstr>Blockchain Decentralized Website   </vt:lpstr>
      <vt:lpstr>                Problem Statement </vt:lpstr>
      <vt:lpstr>PowerPoint 演示文稿</vt:lpstr>
      <vt:lpstr>Literature Review </vt:lpstr>
      <vt:lpstr>PowerPoint 演示文稿</vt:lpstr>
      <vt:lpstr>PowerPoint 演示文稿</vt:lpstr>
      <vt:lpstr>Research Gap</vt:lpstr>
      <vt:lpstr>Objectives</vt:lpstr>
      <vt:lpstr>Methodologies </vt:lpstr>
      <vt:lpstr>flowchart of Dinke-din</vt:lpstr>
      <vt:lpstr>Flow Chart Diagram for User Posting</vt:lpstr>
      <vt:lpstr>Flow Chart Diagram for Admin Panel</vt:lpstr>
      <vt:lpstr>Data Flow Diagram of Security Module </vt:lpstr>
      <vt:lpstr>Data Flow Diagram of Security Module </vt:lpstr>
      <vt:lpstr>Data Flow Diagram of Security Module </vt:lpstr>
      <vt:lpstr>Entity Relationship Diagram </vt:lpstr>
      <vt:lpstr>  Use Case Diagram for dinke-din </vt:lpstr>
      <vt:lpstr>   Use Case Diagram for Admin </vt:lpstr>
      <vt:lpstr>Frontend tools</vt:lpstr>
      <vt:lpstr>Backend tools</vt:lpstr>
      <vt:lpstr>Testing results</vt:lpstr>
      <vt:lpstr>Testing results</vt:lpstr>
      <vt:lpstr>PowerPoint 演示文稿</vt:lpstr>
      <vt:lpstr>contribution of the work </vt:lpstr>
      <vt:lpstr>Contribution</vt:lpstr>
      <vt:lpstr>Future work </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Jamshedul Alam</dc:creator>
  <cp:lastModifiedBy>google1583740329</cp:lastModifiedBy>
  <cp:revision>6</cp:revision>
  <dcterms:created xsi:type="dcterms:W3CDTF">2021-11-16T05:52:00Z</dcterms:created>
  <dcterms:modified xsi:type="dcterms:W3CDTF">2021-11-21T07:31:47Z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A034341109B145EBB84385481D6505BC</vt:lpwstr>
  </property>
  <property fmtid="{D5CDD505-2E9C-101B-9397-08002B2CF9AE}" pid="4" name="KSOProductBuildVer">
    <vt:lpwstr>1033-11.2.0.10382</vt:lpwstr>
  </property>
</Properties>
</file>